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2" r:id="rId3"/>
    <p:sldId id="276" r:id="rId4"/>
    <p:sldId id="273" r:id="rId5"/>
    <p:sldId id="277" r:id="rId6"/>
    <p:sldId id="274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80" r:id="rId20"/>
    <p:sldId id="294" r:id="rId21"/>
    <p:sldId id="295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B4B0"/>
    <a:srgbClr val="008D8A"/>
    <a:srgbClr val="AAD481"/>
    <a:srgbClr val="595959"/>
    <a:srgbClr val="00BCB8"/>
    <a:srgbClr val="00A5B4"/>
    <a:srgbClr val="00A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7630" autoAdjust="0"/>
  </p:normalViewPr>
  <p:slideViewPr>
    <p:cSldViewPr snapToGrid="0">
      <p:cViewPr varScale="1">
        <p:scale>
          <a:sx n="103" d="100"/>
          <a:sy n="103" d="100"/>
        </p:scale>
        <p:origin x="120" y="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ebue\Documents\MNHN\RS\RS6\BDD_3_metadonne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ebue\Documents\MNHN\RS\RS6\BDD_3_metadonne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ebue\Documents\MNHN\RS\RS6\BDD_3_metadonne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ebue\Documents\MNHN\RS\RS6\BDD_3_metadonne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ebue\Documents\MNHN\RS\RS6\BDD_3_metadonne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ebue\Documents\MNHN\RS\RS6\BDD_3_metadonne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ebue\Documents\MNHN\RS\RS6\BDD_3_metadonne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ebue\Documents\MNHN\RS\RS6\BDD_3_metadonne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Localisation</a:t>
            </a:r>
            <a:r>
              <a:rPr lang="en-US" dirty="0"/>
              <a:t> des 233 sites </a:t>
            </a:r>
            <a:r>
              <a:rPr lang="en-US" dirty="0" err="1"/>
              <a:t>d'étude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'Vue des sites d''étude'!$E$37</c:f>
              <c:strCache>
                <c:ptCount val="1"/>
                <c:pt idx="0">
                  <c:v>Nbre de sites d'étude</c:v>
                </c:pt>
              </c:strCache>
            </c:strRef>
          </c:tx>
          <c:spPr>
            <a:solidFill>
              <a:srgbClr val="008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'Vue des sites d''étude'!$D$38:$D$52</c:f>
              <c:strCache>
                <c:ptCount val="15"/>
                <c:pt idx="0">
                  <c:v>Australie</c:v>
                </c:pt>
                <c:pt idx="1">
                  <c:v>Bahamas</c:v>
                </c:pt>
                <c:pt idx="2">
                  <c:v>Belgique</c:v>
                </c:pt>
                <c:pt idx="3">
                  <c:v>Canada</c:v>
                </c:pt>
                <c:pt idx="4">
                  <c:v>Danemark</c:v>
                </c:pt>
                <c:pt idx="5">
                  <c:v>France</c:v>
                </c:pt>
                <c:pt idx="6">
                  <c:v>Allemagne</c:v>
                </c:pt>
                <c:pt idx="7">
                  <c:v>Irak</c:v>
                </c:pt>
                <c:pt idx="8">
                  <c:v>Japon</c:v>
                </c:pt>
                <c:pt idx="9">
                  <c:v>Pays-Bas</c:v>
                </c:pt>
                <c:pt idx="10">
                  <c:v>Portugal</c:v>
                </c:pt>
                <c:pt idx="11">
                  <c:v>Roumanie</c:v>
                </c:pt>
                <c:pt idx="12">
                  <c:v>Espagne</c:v>
                </c:pt>
                <c:pt idx="13">
                  <c:v>Royaume-Uni</c:v>
                </c:pt>
                <c:pt idx="14">
                  <c:v>Etats-Unis</c:v>
                </c:pt>
              </c:strCache>
            </c:strRef>
          </c:cat>
          <c:val>
            <c:numRef>
              <c:f>'Vue des sites d''étude'!$E$38:$E$52</c:f>
              <c:numCache>
                <c:formatCode>General</c:formatCode>
                <c:ptCount val="1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11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6</c:v>
                </c:pt>
                <c:pt idx="10">
                  <c:v>2</c:v>
                </c:pt>
                <c:pt idx="11">
                  <c:v>1</c:v>
                </c:pt>
                <c:pt idx="12">
                  <c:v>12</c:v>
                </c:pt>
                <c:pt idx="13">
                  <c:v>65</c:v>
                </c:pt>
                <c:pt idx="14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7-472B-98FF-584459D5F6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8551936"/>
        <c:axId val="811104528"/>
      </c:barChart>
      <c:catAx>
        <c:axId val="95855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1104528"/>
        <c:crosses val="autoZero"/>
        <c:auto val="1"/>
        <c:lblAlgn val="ctr"/>
        <c:lblOffset val="100"/>
        <c:noMultiLvlLbl val="0"/>
      </c:catAx>
      <c:valAx>
        <c:axId val="811104528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100"/>
                  <a:t>Nombre de sites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5855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Géomorphologie littorale des sites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423031496062992"/>
          <c:y val="0.16203703703703703"/>
          <c:w val="0.45"/>
          <c:h val="0.75"/>
        </c:manualLayout>
      </c:layout>
      <c:pieChart>
        <c:varyColors val="1"/>
        <c:ser>
          <c:idx val="0"/>
          <c:order val="0"/>
          <c:tx>
            <c:strRef>
              <c:f>'Vue des sites d''étude'!$W$240:$Y$240</c:f>
              <c:strCache>
                <c:ptCount val="3"/>
                <c:pt idx="0">
                  <c:v>68%</c:v>
                </c:pt>
                <c:pt idx="1">
                  <c:v>30%</c:v>
                </c:pt>
                <c:pt idx="2">
                  <c:v>2%</c:v>
                </c:pt>
              </c:strCache>
            </c:strRef>
          </c:tx>
          <c:dPt>
            <c:idx val="0"/>
            <c:bubble3D val="0"/>
            <c:spPr>
              <a:solidFill>
                <a:srgbClr val="008D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29-4B52-AFFE-5CC75CEB6618}"/>
              </c:ext>
            </c:extLst>
          </c:dPt>
          <c:dPt>
            <c:idx val="1"/>
            <c:bubble3D val="0"/>
            <c:spPr>
              <a:solidFill>
                <a:srgbClr val="00A5B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29-4B52-AFFE-5CC75CEB6618}"/>
              </c:ext>
            </c:extLst>
          </c:dPt>
          <c:dPt>
            <c:idx val="2"/>
            <c:bubble3D val="0"/>
            <c:spPr>
              <a:solidFill>
                <a:srgbClr val="1DFFF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29-4B52-AFFE-5CC75CEB66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'Vue des sites d''étude'!$W$238:$Y$238</c:f>
              <c:strCache>
                <c:ptCount val="3"/>
                <c:pt idx="0">
                  <c:v>Estuaire</c:v>
                </c:pt>
                <c:pt idx="1">
                  <c:v>Mer</c:v>
                </c:pt>
                <c:pt idx="2">
                  <c:v>Lagon</c:v>
                </c:pt>
              </c:strCache>
            </c:strRef>
          </c:cat>
          <c:val>
            <c:numRef>
              <c:f>'Vue des sites d''étude'!$W$240:$Y$240</c:f>
              <c:numCache>
                <c:formatCode>0%</c:formatCode>
                <c:ptCount val="3"/>
                <c:pt idx="0">
                  <c:v>0.6811594202898551</c:v>
                </c:pt>
                <c:pt idx="1">
                  <c:v>0.29951690821256038</c:v>
                </c:pt>
                <c:pt idx="2">
                  <c:v>1.932367149758454E-2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29-4B52-AFFE-5CC75CEB661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60651793525809"/>
          <c:y val="0.35966353164187803"/>
          <c:w val="0.18483792650918635"/>
          <c:h val="0.32233960338291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Taille des sites (ha)</a:t>
            </a:r>
          </a:p>
        </c:rich>
      </c:tx>
      <c:layout>
        <c:manualLayout>
          <c:xMode val="edge"/>
          <c:yMode val="edge"/>
          <c:x val="0.30605546806649175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7358092738407697"/>
          <c:y val="0.17110819480898221"/>
          <c:w val="0.37593613298337708"/>
          <c:h val="0.773336249635462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5C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50-4E02-BE16-32DC7321702A}"/>
              </c:ext>
            </c:extLst>
          </c:dPt>
          <c:dPt>
            <c:idx val="1"/>
            <c:bubble3D val="0"/>
            <c:spPr>
              <a:solidFill>
                <a:srgbClr val="008D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50-4E02-BE16-32DC7321702A}"/>
              </c:ext>
            </c:extLst>
          </c:dPt>
          <c:dPt>
            <c:idx val="2"/>
            <c:bubble3D val="0"/>
            <c:spPr>
              <a:solidFill>
                <a:srgbClr val="00A8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50-4E02-BE16-32DC7321702A}"/>
              </c:ext>
            </c:extLst>
          </c:dPt>
          <c:dPt>
            <c:idx val="3"/>
            <c:bubble3D val="0"/>
            <c:spPr>
              <a:solidFill>
                <a:srgbClr val="00D0C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50-4E02-BE16-32DC7321702A}"/>
              </c:ext>
            </c:extLst>
          </c:dPt>
          <c:dPt>
            <c:idx val="4"/>
            <c:bubble3D val="0"/>
            <c:spPr>
              <a:solidFill>
                <a:srgbClr val="00F6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650-4E02-BE16-32DC7321702A}"/>
              </c:ext>
            </c:extLst>
          </c:dPt>
          <c:dPt>
            <c:idx val="5"/>
            <c:bubble3D val="0"/>
            <c:spPr>
              <a:solidFill>
                <a:srgbClr val="7DFFF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650-4E02-BE16-32DC7321702A}"/>
              </c:ext>
            </c:extLst>
          </c:dPt>
          <c:dPt>
            <c:idx val="6"/>
            <c:bubble3D val="0"/>
            <c:spPr>
              <a:solidFill>
                <a:srgbClr val="C9FFF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650-4E02-BE16-32DC7321702A}"/>
              </c:ext>
            </c:extLst>
          </c:dPt>
          <c:dLbls>
            <c:dLbl>
              <c:idx val="6"/>
              <c:layout>
                <c:manualLayout>
                  <c:x val="1.3188101487314086E-3"/>
                  <c:y val="9.3768591426071746E-2"/>
                </c:manualLayout>
              </c:layout>
              <c:tx>
                <c:rich>
                  <a:bodyPr/>
                  <a:lstStyle/>
                  <a:p>
                    <a:fld id="{24A30DB7-0311-43BB-BCB5-09D2685F691F}" type="VALU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650-4E02-BE16-32DC732170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('Vue des sites d''étude'!$AG$235,'Vue des sites d''étude'!$AI$235:$AO$235)</c:f>
              <c:strCache>
                <c:ptCount val="7"/>
                <c:pt idx="0">
                  <c:v>[0;10]</c:v>
                </c:pt>
                <c:pt idx="1">
                  <c:v>]10;25]</c:v>
                </c:pt>
                <c:pt idx="2">
                  <c:v>]25;50]</c:v>
                </c:pt>
                <c:pt idx="3">
                  <c:v>]50;75]</c:v>
                </c:pt>
                <c:pt idx="4">
                  <c:v>]75;100]</c:v>
                </c:pt>
                <c:pt idx="5">
                  <c:v>]100;1000]</c:v>
                </c:pt>
                <c:pt idx="6">
                  <c:v>&gt;1000</c:v>
                </c:pt>
              </c:strCache>
            </c:strRef>
          </c:cat>
          <c:val>
            <c:numRef>
              <c:f>('Vue des sites d''étude'!$AG$238,'Vue des sites d''étude'!$AI$238:$AO$238)</c:f>
              <c:numCache>
                <c:formatCode>0%</c:formatCode>
                <c:ptCount val="7"/>
                <c:pt idx="0">
                  <c:v>0.26609442060085836</c:v>
                </c:pt>
                <c:pt idx="1">
                  <c:v>0.12017167381974249</c:v>
                </c:pt>
                <c:pt idx="2">
                  <c:v>9.4420600858369105E-2</c:v>
                </c:pt>
                <c:pt idx="3">
                  <c:v>6.0085836909871244E-2</c:v>
                </c:pt>
                <c:pt idx="4">
                  <c:v>3.8626609442060089E-2</c:v>
                </c:pt>
                <c:pt idx="5">
                  <c:v>0.14592274678111589</c:v>
                </c:pt>
                <c:pt idx="6">
                  <c:v>1.2875536480686695E-2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650-4E02-BE16-32DC7321702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550971128608928"/>
          <c:y val="9.8956692913385824E-2"/>
          <c:w val="0.15941452318460189"/>
          <c:h val="0.890049577136191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Types d'intervention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D0C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D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4F-4DEC-8294-3A2527F4479F}"/>
              </c:ext>
            </c:extLst>
          </c:dPt>
          <c:dPt>
            <c:idx val="1"/>
            <c:invertIfNegative val="0"/>
            <c:bubble3D val="0"/>
            <c:spPr>
              <a:solidFill>
                <a:srgbClr val="008D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4F-4DEC-8294-3A2527F4479F}"/>
              </c:ext>
            </c:extLst>
          </c:dPt>
          <c:dPt>
            <c:idx val="2"/>
            <c:invertIfNegative val="0"/>
            <c:bubble3D val="0"/>
            <c:spPr>
              <a:solidFill>
                <a:srgbClr val="008D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4F-4DEC-8294-3A2527F4479F}"/>
              </c:ext>
            </c:extLst>
          </c:dPt>
          <c:dPt>
            <c:idx val="3"/>
            <c:invertIfNegative val="0"/>
            <c:bubble3D val="0"/>
            <c:spPr>
              <a:solidFill>
                <a:srgbClr val="008D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A4F-4DEC-8294-3A2527F4479F}"/>
              </c:ext>
            </c:extLst>
          </c:dPt>
          <c:dPt>
            <c:idx val="4"/>
            <c:invertIfNegative val="0"/>
            <c:bubble3D val="0"/>
            <c:spPr>
              <a:solidFill>
                <a:srgbClr val="008D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A4F-4DEC-8294-3A2527F4479F}"/>
              </c:ext>
            </c:extLst>
          </c:dPt>
          <c:dPt>
            <c:idx val="5"/>
            <c:invertIfNegative val="0"/>
            <c:bubble3D val="0"/>
            <c:spPr>
              <a:solidFill>
                <a:srgbClr val="008D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A4F-4DEC-8294-3A2527F447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'Vue des sites d''étude'!$BS$272:$CF$272</c:f>
              <c:strCache>
                <c:ptCount val="14"/>
                <c:pt idx="0">
                  <c:v>Brèche</c:v>
                </c:pt>
                <c:pt idx="1">
                  <c:v>Suppression de la digue</c:v>
                </c:pt>
                <c:pt idx="2">
                  <c:v>Pose de conduits</c:v>
                </c:pt>
                <c:pt idx="3">
                  <c:v>Suppression de clapets</c:v>
                </c:pt>
                <c:pt idx="4">
                  <c:v>Installation de clapets</c:v>
                </c:pt>
                <c:pt idx="5">
                  <c:v>Abaissement de la digue</c:v>
                </c:pt>
                <c:pt idx="6">
                  <c:v>Excavation de canaux</c:v>
                </c:pt>
                <c:pt idx="7">
                  <c:v>Dragage</c:v>
                </c:pt>
                <c:pt idx="8">
                  <c:v>Plantation</c:v>
                </c:pt>
                <c:pt idx="9">
                  <c:v>Nivellement</c:v>
                </c:pt>
                <c:pt idx="10">
                  <c:v>Importation de matériaux</c:v>
                </c:pt>
                <c:pt idx="11">
                  <c:v>Comblement de fossés</c:v>
                </c:pt>
                <c:pt idx="12">
                  <c:v>Exportation de la végétation</c:v>
                </c:pt>
                <c:pt idx="13">
                  <c:v>Activités agricoles</c:v>
                </c:pt>
              </c:strCache>
            </c:strRef>
          </c:cat>
          <c:val>
            <c:numRef>
              <c:f>'Vue des sites d''étude'!$BS$273:$CF$273</c:f>
              <c:numCache>
                <c:formatCode>General</c:formatCode>
                <c:ptCount val="14"/>
                <c:pt idx="0">
                  <c:v>128</c:v>
                </c:pt>
                <c:pt idx="1">
                  <c:v>26</c:v>
                </c:pt>
                <c:pt idx="2">
                  <c:v>32</c:v>
                </c:pt>
                <c:pt idx="3">
                  <c:v>18</c:v>
                </c:pt>
                <c:pt idx="4">
                  <c:v>15</c:v>
                </c:pt>
                <c:pt idx="5">
                  <c:v>5</c:v>
                </c:pt>
                <c:pt idx="6">
                  <c:v>37</c:v>
                </c:pt>
                <c:pt idx="7">
                  <c:v>16</c:v>
                </c:pt>
                <c:pt idx="8">
                  <c:v>12</c:v>
                </c:pt>
                <c:pt idx="9">
                  <c:v>10</c:v>
                </c:pt>
                <c:pt idx="10">
                  <c:v>6</c:v>
                </c:pt>
                <c:pt idx="11">
                  <c:v>5</c:v>
                </c:pt>
                <c:pt idx="12">
                  <c:v>3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A4F-4DEC-8294-3A2527F447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9362888"/>
        <c:axId val="589367480"/>
      </c:barChart>
      <c:catAx>
        <c:axId val="589362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9367480"/>
        <c:crosses val="autoZero"/>
        <c:auto val="1"/>
        <c:lblAlgn val="ctr"/>
        <c:lblOffset val="100"/>
        <c:noMultiLvlLbl val="0"/>
      </c:catAx>
      <c:valAx>
        <c:axId val="589367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100"/>
                  <a:t>Nombre de sites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9362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Cause de la dépoldérisation</a:t>
            </a:r>
          </a:p>
        </c:rich>
      </c:tx>
      <c:layout>
        <c:manualLayout>
          <c:xMode val="edge"/>
          <c:yMode val="edge"/>
          <c:x val="0.234170548895050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3002473902067963"/>
          <c:y val="0.12577225204070222"/>
          <c:w val="0.43739829192464957"/>
          <c:h val="0.8076269304359711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8D8A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3A-40C3-BCD7-A8EE302D9C7E}"/>
              </c:ext>
            </c:extLst>
          </c:dPt>
          <c:dPt>
            <c:idx val="1"/>
            <c:bubble3D val="0"/>
            <c:spPr>
              <a:solidFill>
                <a:srgbClr val="00D0CB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3A-40C3-BCD7-A8EE302D9C7E}"/>
              </c:ext>
            </c:extLst>
          </c:dPt>
          <c:dLbls>
            <c:dLbl>
              <c:idx val="0"/>
              <c:layout>
                <c:manualLayout>
                  <c:x val="1.461689449918532E-2"/>
                  <c:y val="9.56818364795319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3A-40C3-BCD7-A8EE302D9C7E}"/>
                </c:ext>
              </c:extLst>
            </c:dLbl>
            <c:dLbl>
              <c:idx val="1"/>
              <c:layout>
                <c:manualLayout>
                  <c:x val="-2.9628829073632054E-2"/>
                  <c:y val="-1.13769001173092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33A-40C3-BCD7-A8EE302D9C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'Vue des sites d''étude'!$BJ$262:$BJ$263</c:f>
              <c:strCache>
                <c:ptCount val="2"/>
                <c:pt idx="0">
                  <c:v>Anthropique</c:v>
                </c:pt>
                <c:pt idx="1">
                  <c:v>Naturelle</c:v>
                </c:pt>
              </c:strCache>
            </c:strRef>
          </c:cat>
          <c:val>
            <c:numRef>
              <c:f>'Vue des sites d''étude'!$BK$262:$BK$263</c:f>
              <c:numCache>
                <c:formatCode>General</c:formatCode>
                <c:ptCount val="2"/>
                <c:pt idx="0">
                  <c:v>117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3A-40C3-BCD7-A8EE302D9C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Paramètres étudiés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D8A"/>
            </a:solidFill>
            <a:ln>
              <a:noFill/>
            </a:ln>
            <a:effectLst/>
          </c:spPr>
          <c:invertIfNegative val="0"/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FB-452D-A331-3D4C1ED072A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Outcomes!$BN$1:$BY$1</c:f>
              <c:strCache>
                <c:ptCount val="12"/>
                <c:pt idx="0">
                  <c:v>Richesse</c:v>
                </c:pt>
                <c:pt idx="1">
                  <c:v>Abondance</c:v>
                </c:pt>
                <c:pt idx="2">
                  <c:v>Sex ratio</c:v>
                </c:pt>
                <c:pt idx="3">
                  <c:v>Age ratio</c:v>
                </c:pt>
                <c:pt idx="4">
                  <c:v>Taille ratio</c:v>
                </c:pt>
                <c:pt idx="5">
                  <c:v>Biomasse</c:v>
                </c:pt>
                <c:pt idx="6">
                  <c:v>Fertilité</c:v>
                </c:pt>
                <c:pt idx="7">
                  <c:v>Croissance</c:v>
                </c:pt>
                <c:pt idx="8">
                  <c:v>Comportement</c:v>
                </c:pt>
                <c:pt idx="9">
                  <c:v>Rég. Alim.</c:v>
                </c:pt>
                <c:pt idx="10">
                  <c:v>Structure trophique</c:v>
                </c:pt>
                <c:pt idx="11">
                  <c:v>Mortalité</c:v>
                </c:pt>
              </c:strCache>
            </c:strRef>
          </c:cat>
          <c:val>
            <c:numRef>
              <c:f>Outcomes!$BN$3:$BY$3</c:f>
              <c:numCache>
                <c:formatCode>0.00%</c:formatCode>
                <c:ptCount val="12"/>
                <c:pt idx="0">
                  <c:v>0.89376443418013862</c:v>
                </c:pt>
                <c:pt idx="1">
                  <c:v>0.92378752886836024</c:v>
                </c:pt>
                <c:pt idx="2">
                  <c:v>2.8868360277136258E-2</c:v>
                </c:pt>
                <c:pt idx="3">
                  <c:v>7.1593533487297925E-2</c:v>
                </c:pt>
                <c:pt idx="4">
                  <c:v>0.3187066974595843</c:v>
                </c:pt>
                <c:pt idx="5">
                  <c:v>0.19630484988452657</c:v>
                </c:pt>
                <c:pt idx="6">
                  <c:v>4.5034642032332567E-2</c:v>
                </c:pt>
                <c:pt idx="7">
                  <c:v>3.348729792147806E-2</c:v>
                </c:pt>
                <c:pt idx="8">
                  <c:v>8.7759815242494224E-2</c:v>
                </c:pt>
                <c:pt idx="9">
                  <c:v>4.8498845265588918E-2</c:v>
                </c:pt>
                <c:pt idx="10">
                  <c:v>3.4642032332563508E-2</c:v>
                </c:pt>
                <c:pt idx="11">
                  <c:v>3.4642032332563512E-3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FB-452D-A331-3D4C1ED07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3426560"/>
        <c:axId val="773426888"/>
      </c:barChart>
      <c:catAx>
        <c:axId val="77342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3426888"/>
        <c:crosses val="autoZero"/>
        <c:auto val="1"/>
        <c:lblAlgn val="ctr"/>
        <c:lblOffset val="100"/>
        <c:noMultiLvlLbl val="0"/>
      </c:catAx>
      <c:valAx>
        <c:axId val="773426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100" dirty="0" err="1" smtClean="0"/>
                  <a:t>Pourcenatge</a:t>
                </a:r>
                <a:r>
                  <a:rPr lang="fr-FR" sz="1100" dirty="0" smtClean="0"/>
                  <a:t> </a:t>
                </a:r>
                <a:r>
                  <a:rPr lang="fr-FR" sz="1100" dirty="0"/>
                  <a:t>d'études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342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Taxons</a:t>
            </a:r>
            <a:r>
              <a:rPr lang="en-US" baseline="0"/>
              <a:t> étudiés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'Vue de l''ensemble des études'!$C$29</c:f>
              <c:strCache>
                <c:ptCount val="1"/>
              </c:strCache>
            </c:strRef>
          </c:tx>
          <c:spPr>
            <a:solidFill>
              <a:srgbClr val="008D8A"/>
            </a:solidFill>
            <a:ln>
              <a:noFill/>
            </a:ln>
            <a:effectLst/>
          </c:spPr>
          <c:invertIfNegative val="0"/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C4C-44ED-8622-20D4014B202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('Vue de l''ensemble des études'!$A$30:$A$32,'Vue de l''ensemble des études'!$A$34:$A$38)</c:f>
              <c:strCache>
                <c:ptCount val="8"/>
                <c:pt idx="0">
                  <c:v>Végétation</c:v>
                </c:pt>
                <c:pt idx="1">
                  <c:v>Poissons</c:v>
                </c:pt>
                <c:pt idx="2">
                  <c:v>Invertébrés</c:v>
                </c:pt>
                <c:pt idx="3">
                  <c:v>Oiseaux</c:v>
                </c:pt>
                <c:pt idx="4">
                  <c:v>Macrocrustacés</c:v>
                </c:pt>
                <c:pt idx="5">
                  <c:v>Microorganismes</c:v>
                </c:pt>
                <c:pt idx="6">
                  <c:v>Mammifères</c:v>
                </c:pt>
                <c:pt idx="7">
                  <c:v>Amphibiens et Reptiles</c:v>
                </c:pt>
              </c:strCache>
            </c:strRef>
          </c:cat>
          <c:val>
            <c:numRef>
              <c:f>('Vue de l''ensemble des études'!$C$30:$C$32,'Vue de l''ensemble des études'!$C$34:$C$38)</c:f>
              <c:numCache>
                <c:formatCode>General</c:formatCode>
                <c:ptCount val="8"/>
                <c:pt idx="0">
                  <c:v>0.34295612009237875</c:v>
                </c:pt>
                <c:pt idx="1">
                  <c:v>0.18013856812933027</c:v>
                </c:pt>
                <c:pt idx="2">
                  <c:v>0.13625866050808313</c:v>
                </c:pt>
                <c:pt idx="3">
                  <c:v>0.10046189376443418</c:v>
                </c:pt>
                <c:pt idx="4">
                  <c:v>7.3903002309468821E-2</c:v>
                </c:pt>
                <c:pt idx="5">
                  <c:v>2.5404157043879907E-2</c:v>
                </c:pt>
                <c:pt idx="6">
                  <c:v>5.7736720554272519E-3</c:v>
                </c:pt>
                <c:pt idx="7">
                  <c:v>1.1547344110854503E-3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4C-44ED-8622-20D4014B20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6151960"/>
        <c:axId val="586157208"/>
      </c:barChart>
      <c:catAx>
        <c:axId val="58615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6157208"/>
        <c:crosses val="autoZero"/>
        <c:auto val="1"/>
        <c:lblAlgn val="ctr"/>
        <c:lblOffset val="100"/>
        <c:noMultiLvlLbl val="0"/>
      </c:catAx>
      <c:valAx>
        <c:axId val="586157208"/>
        <c:scaling>
          <c:orientation val="minMax"/>
          <c:max val="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100"/>
                  <a:t>Pourcentage d'études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6151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Durée des suivis post-</a:t>
            </a:r>
            <a:r>
              <a:rPr lang="fr-FR" dirty="0" err="1" smtClean="0"/>
              <a:t>dépoldérisation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D8A"/>
            </a:solidFill>
            <a:ln>
              <a:noFill/>
            </a:ln>
            <a:effectLst/>
          </c:spPr>
          <c:invertIfNegative val="0"/>
          <c:cat>
            <c:strRef>
              <c:f>'Tempo études'!$BO$20:$BO$70</c:f>
              <c:strCache>
                <c:ptCount val="51"/>
                <c:pt idx="0">
                  <c:v>&lt;1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28</c:v>
                </c:pt>
                <c:pt idx="27">
                  <c:v>29</c:v>
                </c:pt>
                <c:pt idx="28">
                  <c:v>32</c:v>
                </c:pt>
                <c:pt idx="29">
                  <c:v>34</c:v>
                </c:pt>
                <c:pt idx="30">
                  <c:v>35</c:v>
                </c:pt>
                <c:pt idx="31">
                  <c:v>43</c:v>
                </c:pt>
                <c:pt idx="32">
                  <c:v>46</c:v>
                </c:pt>
                <c:pt idx="33">
                  <c:v>50</c:v>
                </c:pt>
                <c:pt idx="34">
                  <c:v>51</c:v>
                </c:pt>
                <c:pt idx="35">
                  <c:v>52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58</c:v>
                </c:pt>
                <c:pt idx="40">
                  <c:v>59</c:v>
                </c:pt>
                <c:pt idx="41">
                  <c:v>60</c:v>
                </c:pt>
                <c:pt idx="42">
                  <c:v>66</c:v>
                </c:pt>
                <c:pt idx="43">
                  <c:v>71</c:v>
                </c:pt>
                <c:pt idx="44">
                  <c:v>83</c:v>
                </c:pt>
                <c:pt idx="45">
                  <c:v>84</c:v>
                </c:pt>
                <c:pt idx="46">
                  <c:v>95</c:v>
                </c:pt>
                <c:pt idx="47">
                  <c:v>100</c:v>
                </c:pt>
                <c:pt idx="48">
                  <c:v>107</c:v>
                </c:pt>
                <c:pt idx="49">
                  <c:v>108</c:v>
                </c:pt>
                <c:pt idx="50">
                  <c:v>131</c:v>
                </c:pt>
              </c:strCache>
            </c:strRef>
          </c:cat>
          <c:val>
            <c:numRef>
              <c:f>'Tempo études'!$BQ$20:$BQ$70</c:f>
              <c:numCache>
                <c:formatCode>General</c:formatCode>
                <c:ptCount val="51"/>
                <c:pt idx="0">
                  <c:v>2.4249422632794459E-2</c:v>
                </c:pt>
                <c:pt idx="1">
                  <c:v>8.3140877598152418E-2</c:v>
                </c:pt>
                <c:pt idx="2">
                  <c:v>0.10623556581986143</c:v>
                </c:pt>
                <c:pt idx="3">
                  <c:v>0.11662817551963048</c:v>
                </c:pt>
                <c:pt idx="4">
                  <c:v>0.10508083140877598</c:v>
                </c:pt>
                <c:pt idx="5">
                  <c:v>0.10623556581986143</c:v>
                </c:pt>
                <c:pt idx="6">
                  <c:v>4.3879907621247112E-2</c:v>
                </c:pt>
                <c:pt idx="7">
                  <c:v>3.9260969976905313E-2</c:v>
                </c:pt>
                <c:pt idx="8">
                  <c:v>4.3879907621247112E-2</c:v>
                </c:pt>
                <c:pt idx="9">
                  <c:v>2.8868360277136258E-2</c:v>
                </c:pt>
                <c:pt idx="10">
                  <c:v>3.0023094688221709E-2</c:v>
                </c:pt>
                <c:pt idx="11">
                  <c:v>1.9630484988452657E-2</c:v>
                </c:pt>
                <c:pt idx="12">
                  <c:v>1.7321016166281754E-2</c:v>
                </c:pt>
                <c:pt idx="13">
                  <c:v>8.0831408775981529E-3</c:v>
                </c:pt>
                <c:pt idx="14">
                  <c:v>1.8475750577367205E-2</c:v>
                </c:pt>
                <c:pt idx="15">
                  <c:v>5.7736720554272519E-3</c:v>
                </c:pt>
                <c:pt idx="16">
                  <c:v>6.9284064665127024E-3</c:v>
                </c:pt>
                <c:pt idx="17">
                  <c:v>4.6189376443418013E-3</c:v>
                </c:pt>
                <c:pt idx="18">
                  <c:v>1.1547344110854503E-3</c:v>
                </c:pt>
                <c:pt idx="19">
                  <c:v>2.3094688221709007E-3</c:v>
                </c:pt>
                <c:pt idx="20">
                  <c:v>1.0392609699769052E-2</c:v>
                </c:pt>
                <c:pt idx="21">
                  <c:v>1.6166281755196306E-2</c:v>
                </c:pt>
                <c:pt idx="22">
                  <c:v>2.3094688221709007E-3</c:v>
                </c:pt>
                <c:pt idx="23">
                  <c:v>5.7736720554272519E-3</c:v>
                </c:pt>
                <c:pt idx="24">
                  <c:v>1.1547344110854503E-3</c:v>
                </c:pt>
                <c:pt idx="25">
                  <c:v>4.6189376443418013E-3</c:v>
                </c:pt>
                <c:pt idx="26">
                  <c:v>6.9284064665127024E-3</c:v>
                </c:pt>
                <c:pt idx="27">
                  <c:v>4.6189376443418013E-3</c:v>
                </c:pt>
                <c:pt idx="28">
                  <c:v>1.1547344110854503E-3</c:v>
                </c:pt>
                <c:pt idx="29">
                  <c:v>1.1547344110854503E-3</c:v>
                </c:pt>
                <c:pt idx="30">
                  <c:v>1.1547344110854503E-3</c:v>
                </c:pt>
                <c:pt idx="31">
                  <c:v>2.3094688221709007E-3</c:v>
                </c:pt>
                <c:pt idx="32">
                  <c:v>4.6189376443418013E-3</c:v>
                </c:pt>
                <c:pt idx="33">
                  <c:v>2.3094688221709007E-3</c:v>
                </c:pt>
                <c:pt idx="34">
                  <c:v>5.7736720554272519E-3</c:v>
                </c:pt>
                <c:pt idx="35">
                  <c:v>6.9284064665127024E-3</c:v>
                </c:pt>
                <c:pt idx="36">
                  <c:v>1.1547344110854503E-3</c:v>
                </c:pt>
                <c:pt idx="37">
                  <c:v>1.1547344110854503E-3</c:v>
                </c:pt>
                <c:pt idx="38">
                  <c:v>1.1547344110854503E-3</c:v>
                </c:pt>
                <c:pt idx="39">
                  <c:v>1.1547344110854503E-3</c:v>
                </c:pt>
                <c:pt idx="40">
                  <c:v>3.4642032332563512E-3</c:v>
                </c:pt>
                <c:pt idx="41">
                  <c:v>8.0831408775981529E-3</c:v>
                </c:pt>
                <c:pt idx="42">
                  <c:v>1.1547344110854503E-3</c:v>
                </c:pt>
                <c:pt idx="43">
                  <c:v>5.7736720554272519E-3</c:v>
                </c:pt>
                <c:pt idx="44">
                  <c:v>2.3094688221709007E-3</c:v>
                </c:pt>
                <c:pt idx="45">
                  <c:v>2.3094688221709007E-3</c:v>
                </c:pt>
                <c:pt idx="46">
                  <c:v>2.3094688221709007E-3</c:v>
                </c:pt>
                <c:pt idx="47">
                  <c:v>2.3094688221709007E-3</c:v>
                </c:pt>
                <c:pt idx="48">
                  <c:v>5.7736720554272519E-3</c:v>
                </c:pt>
                <c:pt idx="49">
                  <c:v>9.2378752886836026E-3</c:v>
                </c:pt>
                <c:pt idx="50">
                  <c:v>2.3094688221709007E-3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A-42CF-87D1-A8C672487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2149232"/>
        <c:axId val="632143984"/>
      </c:barChart>
      <c:catAx>
        <c:axId val="632149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100" dirty="0" smtClean="0"/>
                  <a:t>Nombre</a:t>
                </a:r>
                <a:r>
                  <a:rPr lang="fr-FR" sz="1100" baseline="0" dirty="0" smtClean="0"/>
                  <a:t> d’années</a:t>
                </a:r>
                <a:endParaRPr lang="fr-FR" sz="11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2143984"/>
        <c:crosses val="autoZero"/>
        <c:auto val="1"/>
        <c:lblAlgn val="ctr"/>
        <c:lblOffset val="100"/>
        <c:tickLblSkip val="2"/>
        <c:noMultiLvlLbl val="0"/>
      </c:catAx>
      <c:valAx>
        <c:axId val="632143984"/>
        <c:scaling>
          <c:orientation val="minMax"/>
          <c:max val="0.12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100" dirty="0" smtClean="0"/>
                  <a:t>Pourcentage</a:t>
                </a:r>
                <a:r>
                  <a:rPr lang="fr-FR" sz="1100" baseline="0" dirty="0" smtClean="0"/>
                  <a:t> d’études</a:t>
                </a:r>
                <a:endParaRPr lang="fr-FR" sz="11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214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B3DCD31-8336-4869-A54D-2462BD7E83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36E438-370C-407F-B8AA-1CEBFB38AD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39F6E-76FB-400C-BA1B-BE84A7728927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90D7EB-B4A6-4802-9FD0-5304956116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FA2E28-62D4-4619-940D-01287801C8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EE8DC-A92B-4B27-B487-F3D358F4B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368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8D98E-79A1-41B1-98AC-534ADDC23A86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5AAF9-4AF9-4D91-86C4-27A2D878D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990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B979AA4-4051-45EC-B4A0-C05941A09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174" b="16803"/>
          <a:stretch/>
        </p:blipFill>
        <p:spPr>
          <a:xfrm>
            <a:off x="2767408" y="1463040"/>
            <a:ext cx="8517400" cy="53949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3346765-198A-4FFC-81D1-0C4A42ADB2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2327" y="2731285"/>
            <a:ext cx="4769732" cy="219325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91967ED-F3D5-4075-BE8A-ADF8BA687B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81" y="1794633"/>
            <a:ext cx="1449675" cy="180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097DA13-CFF0-4469-9CEB-F845A37D37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66" y="3909240"/>
            <a:ext cx="1100228" cy="126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B2022B2-2C83-4CD1-A4EA-59B9AE3CFC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39" y="5561671"/>
            <a:ext cx="1067355" cy="1080000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D290B32-D253-49C8-957C-58887EEAA1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15946" y="5251785"/>
            <a:ext cx="3378101" cy="10814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r-FR" dirty="0"/>
              <a:t>Présentateur(s)</a:t>
            </a:r>
          </a:p>
          <a:p>
            <a:pPr lvl="0"/>
            <a:r>
              <a:rPr lang="fr-FR" dirty="0"/>
              <a:t>Lieu</a:t>
            </a:r>
          </a:p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1968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16D0E9C-F76C-412B-BF9A-7059D461C2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89616"/>
            <a:ext cx="12192000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TITRE OU SUJET</a:t>
            </a:r>
          </a:p>
        </p:txBody>
      </p:sp>
    </p:spTree>
    <p:extLst>
      <p:ext uri="{BB962C8B-B14F-4D97-AF65-F5344CB8AC3E}">
        <p14:creationId xmlns:p14="http://schemas.microsoft.com/office/powerpoint/2010/main" val="21140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1C01B2E-5F92-4613-996B-A67885370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174" b="16803"/>
          <a:stretch/>
        </p:blipFill>
        <p:spPr>
          <a:xfrm>
            <a:off x="2767408" y="1463040"/>
            <a:ext cx="8517400" cy="53949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91967ED-F3D5-4075-BE8A-ADF8BA687B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81" y="1794633"/>
            <a:ext cx="1449675" cy="180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097DA13-CFF0-4469-9CEB-F845A37D37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66" y="3909240"/>
            <a:ext cx="1100228" cy="126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B2022B2-2C83-4CD1-A4EA-59B9AE3CFC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39" y="5561671"/>
            <a:ext cx="1067355" cy="108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F69FC9-9E41-4255-9E48-DFC138AD5EC6}"/>
              </a:ext>
            </a:extLst>
          </p:cNvPr>
          <p:cNvSpPr/>
          <p:nvPr userDrawn="1"/>
        </p:nvSpPr>
        <p:spPr>
          <a:xfrm>
            <a:off x="5682827" y="3340976"/>
            <a:ext cx="4958080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MERCI</a:t>
            </a:r>
            <a:b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267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DA52CC-CE4D-4C9C-ACEC-BBA0B3F21C4A}"/>
              </a:ext>
            </a:extLst>
          </p:cNvPr>
          <p:cNvSpPr/>
          <p:nvPr userDrawn="1"/>
        </p:nvSpPr>
        <p:spPr>
          <a:xfrm>
            <a:off x="0" y="1029546"/>
            <a:ext cx="12192000" cy="432000"/>
          </a:xfrm>
          <a:prstGeom prst="rect">
            <a:avLst/>
          </a:prstGeom>
          <a:solidFill>
            <a:srgbClr val="00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4BEE4F-19FA-4B87-A78B-0392B6228F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4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41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39.jpeg"/><Relationship Id="rId5" Type="http://schemas.openxmlformats.org/officeDocument/2006/relationships/image" Target="../media/image9.jpeg"/><Relationship Id="rId10" Type="http://schemas.openxmlformats.org/officeDocument/2006/relationships/image" Target="../media/image38.jpeg"/><Relationship Id="rId4" Type="http://schemas.openxmlformats.org/officeDocument/2006/relationships/image" Target="../media/image8.jpeg"/><Relationship Id="rId9" Type="http://schemas.openxmlformats.org/officeDocument/2006/relationships/chart" Target="../charts/chart4.xml"/><Relationship Id="rId1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chart" Target="../charts/chart7.xml"/><Relationship Id="rId4" Type="http://schemas.openxmlformats.org/officeDocument/2006/relationships/image" Target="../media/image8.jpeg"/><Relationship Id="rId9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chart" Target="../charts/chart8.xml"/><Relationship Id="rId4" Type="http://schemas.openxmlformats.org/officeDocument/2006/relationships/image" Target="../media/image8.jpe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49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47.jpg"/><Relationship Id="rId5" Type="http://schemas.openxmlformats.org/officeDocument/2006/relationships/image" Target="../media/image8.jpeg"/><Relationship Id="rId15" Type="http://schemas.openxmlformats.org/officeDocument/2006/relationships/image" Target="../media/image51.jpg"/><Relationship Id="rId10" Type="http://schemas.openxmlformats.org/officeDocument/2006/relationships/image" Target="../media/image46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5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55.jpg"/><Relationship Id="rId3" Type="http://schemas.openxmlformats.org/officeDocument/2006/relationships/image" Target="../media/image45.png"/><Relationship Id="rId7" Type="http://schemas.openxmlformats.org/officeDocument/2006/relationships/image" Target="../media/image9.jpeg"/><Relationship Id="rId12" Type="http://schemas.openxmlformats.org/officeDocument/2006/relationships/image" Target="../media/image54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53.jpg"/><Relationship Id="rId5" Type="http://schemas.openxmlformats.org/officeDocument/2006/relationships/image" Target="../media/image7.jpeg"/><Relationship Id="rId15" Type="http://schemas.openxmlformats.org/officeDocument/2006/relationships/image" Target="../media/image57.jp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62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61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60.jpg"/><Relationship Id="rId5" Type="http://schemas.openxmlformats.org/officeDocument/2006/relationships/image" Target="../media/image8.jpeg"/><Relationship Id="rId10" Type="http://schemas.openxmlformats.org/officeDocument/2006/relationships/image" Target="../media/image59.jp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6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6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65.jpeg"/><Relationship Id="rId5" Type="http://schemas.openxmlformats.org/officeDocument/2006/relationships/image" Target="../media/image9.jpeg"/><Relationship Id="rId15" Type="http://schemas.openxmlformats.org/officeDocument/2006/relationships/image" Target="../media/image69.jpeg"/><Relationship Id="rId10" Type="http://schemas.openxmlformats.org/officeDocument/2006/relationships/image" Target="../media/image64.jpeg"/><Relationship Id="rId4" Type="http://schemas.openxmlformats.org/officeDocument/2006/relationships/image" Target="../media/image8.jpeg"/><Relationship Id="rId9" Type="http://schemas.openxmlformats.org/officeDocument/2006/relationships/image" Target="../media/image63.png"/><Relationship Id="rId14" Type="http://schemas.openxmlformats.org/officeDocument/2006/relationships/image" Target="../media/image6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6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6.jpg"/><Relationship Id="rId5" Type="http://schemas.openxmlformats.org/officeDocument/2006/relationships/image" Target="../media/image9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8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9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28.jpeg"/><Relationship Id="rId17" Type="http://schemas.openxmlformats.org/officeDocument/2006/relationships/image" Target="../media/image33.jpg"/><Relationship Id="rId2" Type="http://schemas.openxmlformats.org/officeDocument/2006/relationships/image" Target="../media/image6.jpeg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27.jpeg"/><Relationship Id="rId5" Type="http://schemas.openxmlformats.org/officeDocument/2006/relationships/image" Target="../media/image9.jpeg"/><Relationship Id="rId15" Type="http://schemas.openxmlformats.org/officeDocument/2006/relationships/image" Target="../media/image31.jpeg"/><Relationship Id="rId10" Type="http://schemas.openxmlformats.org/officeDocument/2006/relationships/image" Target="../media/image26.png"/><Relationship Id="rId4" Type="http://schemas.openxmlformats.org/officeDocument/2006/relationships/image" Target="../media/image8.jpe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36.jpg"/><Relationship Id="rId5" Type="http://schemas.openxmlformats.org/officeDocument/2006/relationships/image" Target="../media/image9.jpeg"/><Relationship Id="rId10" Type="http://schemas.openxmlformats.org/officeDocument/2006/relationships/image" Target="../media/image35.jpg"/><Relationship Id="rId4" Type="http://schemas.openxmlformats.org/officeDocument/2006/relationships/image" Target="../media/image8.jpe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chart" Target="../charts/chart3.xml"/><Relationship Id="rId5" Type="http://schemas.openxmlformats.org/officeDocument/2006/relationships/image" Target="../media/image9.jpeg"/><Relationship Id="rId10" Type="http://schemas.openxmlformats.org/officeDocument/2006/relationships/chart" Target="../charts/chart2.xml"/><Relationship Id="rId4" Type="http://schemas.openxmlformats.org/officeDocument/2006/relationships/image" Target="../media/image8.jpe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A340D7-4C8B-45A9-BC77-6F62BF665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8193" y="2673980"/>
            <a:ext cx="4593773" cy="218284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 err="1" smtClean="0"/>
              <a:t>Quelles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sont</a:t>
            </a:r>
            <a:r>
              <a:rPr lang="en-US" sz="2400" b="1" dirty="0" smtClean="0"/>
              <a:t> les </a:t>
            </a:r>
            <a:r>
              <a:rPr lang="en-US" sz="2400" b="1" dirty="0" err="1" smtClean="0"/>
              <a:t>conséquences</a:t>
            </a:r>
            <a:r>
              <a:rPr lang="en-US" sz="2400" b="1" dirty="0" smtClean="0"/>
              <a:t> de la dépoldérisation sur la </a:t>
            </a:r>
            <a:r>
              <a:rPr lang="en-US" sz="2400" b="1" dirty="0" err="1" smtClean="0"/>
              <a:t>biodiversité</a:t>
            </a:r>
            <a:r>
              <a:rPr lang="en-US" sz="2400" b="1" dirty="0" smtClean="0"/>
              <a:t> ? </a:t>
            </a:r>
            <a:br>
              <a:rPr lang="en-US" sz="2400" b="1" dirty="0" smtClean="0"/>
            </a:br>
            <a:r>
              <a:rPr lang="en-US" sz="1050" b="1" dirty="0" smtClean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- </a:t>
            </a:r>
            <a:r>
              <a:rPr lang="en-US" sz="2000" b="1" dirty="0" err="1" smtClean="0"/>
              <a:t>Une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approche</a:t>
            </a:r>
            <a:r>
              <a:rPr lang="en-US" sz="2000" b="1" dirty="0" smtClean="0"/>
              <a:t> par revue </a:t>
            </a:r>
            <a:r>
              <a:rPr lang="en-US" sz="2000" b="1" dirty="0" err="1" smtClean="0"/>
              <a:t>systématique</a:t>
            </a:r>
            <a:r>
              <a:rPr lang="en-US" sz="2000" b="1" dirty="0" smtClean="0"/>
              <a:t> - </a:t>
            </a:r>
            <a:endParaRPr lang="fr-FR" sz="1800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62B503-9DD9-402C-A261-E9AA3E923E2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158846" y="4972013"/>
            <a:ext cx="4132466" cy="1487415"/>
          </a:xfrm>
          <a:prstGeom prst="rect">
            <a:avLst/>
          </a:prstGeom>
        </p:spPr>
        <p:txBody>
          <a:bodyPr anchor="ctr"/>
          <a:lstStyle/>
          <a:p>
            <a:pPr marL="0" lvl="0" indent="0" algn="ctr">
              <a:buNone/>
            </a:pPr>
            <a:r>
              <a:rPr lang="fr-FR" sz="1600" dirty="0" err="1" smtClean="0"/>
              <a:t>Debue</a:t>
            </a:r>
            <a:r>
              <a:rPr lang="fr-FR" sz="1600" dirty="0" smtClean="0"/>
              <a:t> M., </a:t>
            </a:r>
            <a:r>
              <a:rPr lang="fr-FR" sz="1600" dirty="0" err="1" smtClean="0"/>
              <a:t>Ouedraogo</a:t>
            </a:r>
            <a:r>
              <a:rPr lang="fr-FR" sz="1600" dirty="0" smtClean="0"/>
              <a:t> DY., </a:t>
            </a:r>
            <a:r>
              <a:rPr lang="fr-FR" sz="1600" dirty="0" err="1" smtClean="0"/>
              <a:t>Sordello</a:t>
            </a:r>
            <a:r>
              <a:rPr lang="fr-FR" sz="1600" dirty="0" smtClean="0"/>
              <a:t> R., </a:t>
            </a:r>
            <a:r>
              <a:rPr lang="fr-FR" sz="1600" dirty="0" err="1" smtClean="0"/>
              <a:t>Reyjol</a:t>
            </a:r>
            <a:r>
              <a:rPr lang="fr-FR" sz="1600" dirty="0" smtClean="0"/>
              <a:t> Y.</a:t>
            </a:r>
          </a:p>
          <a:p>
            <a:pPr marL="0" lvl="0" indent="0" algn="ctr">
              <a:buNone/>
            </a:pPr>
            <a:endParaRPr lang="fr-FR" sz="1400" dirty="0" smtClean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i="1" dirty="0"/>
              <a:t>Colloque </a:t>
            </a:r>
            <a:endParaRPr lang="fr-FR" sz="1400" i="1" dirty="0" smtClean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i="1" dirty="0" smtClean="0"/>
              <a:t>Restauration et reconnexion des marais littoraux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i="1" dirty="0" smtClean="0"/>
              <a:t>29/10/2021</a:t>
            </a:r>
            <a:endParaRPr lang="fr-FR" sz="1400" i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927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0" y="1089616"/>
            <a:ext cx="155445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Contexte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2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2783339" y="1082051"/>
            <a:ext cx="1991842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Méthode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6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5728121" y="1082051"/>
            <a:ext cx="238217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7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8643669" y="1082051"/>
            <a:ext cx="3535768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Conclusion &amp; Perspectives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2389786" y="3793056"/>
            <a:ext cx="4671246" cy="96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fr-FR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574DD82-F3C8-476B-B34F-F2C19FB4EE9F}"/>
              </a:ext>
            </a:extLst>
          </p:cNvPr>
          <p:cNvSpPr txBox="1"/>
          <p:nvPr/>
        </p:nvSpPr>
        <p:spPr>
          <a:xfrm>
            <a:off x="91830" y="1597333"/>
            <a:ext cx="417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Nature des </a:t>
            </a:r>
            <a:r>
              <a:rPr lang="fr-FR" dirty="0" err="1" smtClean="0"/>
              <a:t>dépoldérisations</a:t>
            </a:r>
            <a:endParaRPr lang="fr-FR" dirty="0" smtClean="0"/>
          </a:p>
        </p:txBody>
      </p:sp>
      <p:grpSp>
        <p:nvGrpSpPr>
          <p:cNvPr id="18" name="Groupe 17"/>
          <p:cNvGrpSpPr/>
          <p:nvPr/>
        </p:nvGrpSpPr>
        <p:grpSpPr>
          <a:xfrm>
            <a:off x="5111548" y="2356841"/>
            <a:ext cx="7080452" cy="4225783"/>
            <a:chOff x="5177444" y="1834326"/>
            <a:chExt cx="7080452" cy="4225783"/>
          </a:xfrm>
        </p:grpSpPr>
        <p:graphicFrame>
          <p:nvGraphicFramePr>
            <p:cNvPr id="19" name="Graphique 18">
              <a:extLst>
                <a:ext uri="{FF2B5EF4-FFF2-40B4-BE49-F238E27FC236}">
                  <a16:creationId xmlns:a16="http://schemas.microsoft.com/office/drawing/2014/main" id="{34F17665-3971-4186-A09B-9270AB3060B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82531161"/>
                </p:ext>
              </p:extLst>
            </p:nvPr>
          </p:nvGraphicFramePr>
          <p:xfrm>
            <a:off x="5177444" y="1834326"/>
            <a:ext cx="7080452" cy="42257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cxnSp>
          <p:nvCxnSpPr>
            <p:cNvPr id="20" name="Connecteur droit 19"/>
            <p:cNvCxnSpPr/>
            <p:nvPr/>
          </p:nvCxnSpPr>
          <p:spPr>
            <a:xfrm>
              <a:off x="5803271" y="2761585"/>
              <a:ext cx="2734147" cy="0"/>
            </a:xfrm>
            <a:prstGeom prst="line">
              <a:avLst/>
            </a:prstGeom>
            <a:ln w="12700">
              <a:solidFill>
                <a:srgbClr val="008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8610599" y="2761585"/>
              <a:ext cx="3420000" cy="0"/>
            </a:xfrm>
            <a:prstGeom prst="line">
              <a:avLst/>
            </a:prstGeom>
            <a:ln w="12700">
              <a:solidFill>
                <a:srgbClr val="00D0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6400799" y="2350997"/>
              <a:ext cx="153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Opération principale</a:t>
              </a:r>
              <a:endParaRPr lang="fr-FR" sz="12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259024" y="2348061"/>
              <a:ext cx="25131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Opérations complémentaires</a:t>
              </a:r>
              <a:endParaRPr lang="fr-FR" sz="1200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0878" y="4378919"/>
            <a:ext cx="2442862" cy="1804125"/>
            <a:chOff x="114925" y="3618560"/>
            <a:chExt cx="2442862" cy="1804125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25" y="3618560"/>
              <a:ext cx="2400000" cy="18000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051727" y="5253408"/>
              <a:ext cx="506060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00" dirty="0" smtClean="0">
                  <a:latin typeface="MjsvymBymlfhTimesLTStd-Roman"/>
                </a:rPr>
                <a:t>©</a:t>
              </a:r>
              <a:r>
                <a:rPr lang="fr-FR" sz="500" dirty="0" err="1" smtClean="0">
                  <a:latin typeface="MjsvymBymlfhTimesLTStd-Roman"/>
                </a:rPr>
                <a:t>M.Debue</a:t>
              </a:r>
              <a:endParaRPr lang="fr-FR" sz="500" dirty="0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2613655" y="2312176"/>
            <a:ext cx="2400000" cy="1800000"/>
            <a:chOff x="2687702" y="1551817"/>
            <a:chExt cx="2400000" cy="1800000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7702" y="1551817"/>
              <a:ext cx="2400000" cy="180000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4535786" y="3168005"/>
              <a:ext cx="545962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00" dirty="0" smtClean="0">
                  <a:latin typeface="MjsvymBymlfhTimesLTStd-Roman"/>
                </a:rPr>
                <a:t>©</a:t>
              </a:r>
              <a:r>
                <a:rPr lang="fr-FR" sz="500" dirty="0" err="1" smtClean="0">
                  <a:latin typeface="MjsvymBymlfhTimesLTStd-Roman"/>
                </a:rPr>
                <a:t>C.Fournier</a:t>
              </a:r>
              <a:endParaRPr lang="fr-FR" sz="500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40878" y="2312176"/>
            <a:ext cx="2402679" cy="1800000"/>
            <a:chOff x="114925" y="1551817"/>
            <a:chExt cx="2402679" cy="1800000"/>
          </a:xfrm>
        </p:grpSpPr>
        <p:pic>
          <p:nvPicPr>
            <p:cNvPr id="33" name="Picture 2" descr="Z:\Images\CEL\Mortagne\Wx 04 polder\DSCN1570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25" y="1551817"/>
              <a:ext cx="2402679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2143488" y="3168004"/>
              <a:ext cx="366494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00" dirty="0" smtClean="0">
                  <a:latin typeface="MjsvymBymlfhTimesLTStd-Roman"/>
                </a:rPr>
                <a:t>©</a:t>
              </a:r>
              <a:r>
                <a:rPr lang="fr-FR" sz="500" dirty="0" err="1" smtClean="0">
                  <a:latin typeface="MjsvymBymlfhTimesLTStd-Roman"/>
                </a:rPr>
                <a:t>CdL</a:t>
              </a:r>
              <a:endParaRPr lang="fr-FR" sz="500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2612316" y="4384838"/>
            <a:ext cx="2402678" cy="1800000"/>
            <a:chOff x="2686363" y="3624479"/>
            <a:chExt cx="2402678" cy="1800000"/>
          </a:xfrm>
        </p:grpSpPr>
        <p:pic>
          <p:nvPicPr>
            <p:cNvPr id="38" name="Picture 4" descr="Z:\Images\CEL\Mortagne\Wx 04 polder\DSCN1574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363" y="3624479"/>
              <a:ext cx="2402678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4722547" y="5232062"/>
              <a:ext cx="366494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00" dirty="0" smtClean="0">
                  <a:latin typeface="MjsvymBymlfhTimesLTStd-Roman"/>
                </a:rPr>
                <a:t>©</a:t>
              </a:r>
              <a:r>
                <a:rPr lang="fr-FR" sz="500" dirty="0" err="1" smtClean="0">
                  <a:latin typeface="MjsvymBymlfhTimesLTStd-Roman"/>
                </a:rPr>
                <a:t>CdL</a:t>
              </a:r>
              <a:endParaRPr lang="fr-FR" sz="500" dirty="0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3412CAB-9A85-4B12-A8A3-BDDC7AFBEA33}"/>
              </a:ext>
            </a:extLst>
          </p:cNvPr>
          <p:cNvSpPr/>
          <p:nvPr/>
        </p:nvSpPr>
        <p:spPr>
          <a:xfrm>
            <a:off x="5807835" y="2541775"/>
            <a:ext cx="728132" cy="2661382"/>
          </a:xfrm>
          <a:prstGeom prst="rect">
            <a:avLst/>
          </a:prstGeom>
          <a:noFill/>
          <a:ln>
            <a:solidFill>
              <a:srgbClr val="008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412CAB-9A85-4B12-A8A3-BDDC7AFBEA33}"/>
              </a:ext>
            </a:extLst>
          </p:cNvPr>
          <p:cNvSpPr/>
          <p:nvPr/>
        </p:nvSpPr>
        <p:spPr>
          <a:xfrm>
            <a:off x="8036994" y="4766162"/>
            <a:ext cx="325886" cy="433377"/>
          </a:xfrm>
          <a:prstGeom prst="rect">
            <a:avLst/>
          </a:prstGeom>
          <a:noFill/>
          <a:ln>
            <a:solidFill>
              <a:srgbClr val="008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3412CAB-9A85-4B12-A8A3-BDDC7AFBEA33}"/>
              </a:ext>
            </a:extLst>
          </p:cNvPr>
          <p:cNvSpPr/>
          <p:nvPr/>
        </p:nvSpPr>
        <p:spPr>
          <a:xfrm>
            <a:off x="6701829" y="4320957"/>
            <a:ext cx="1244591" cy="879799"/>
          </a:xfrm>
          <a:prstGeom prst="rect">
            <a:avLst/>
          </a:prstGeom>
          <a:noFill/>
          <a:ln>
            <a:solidFill>
              <a:srgbClr val="008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/>
          <p:cNvGrpSpPr/>
          <p:nvPr/>
        </p:nvGrpSpPr>
        <p:grpSpPr>
          <a:xfrm>
            <a:off x="8527850" y="4215177"/>
            <a:ext cx="2612155" cy="987980"/>
            <a:chOff x="8593746" y="3692662"/>
            <a:chExt cx="2612155" cy="98798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412CAB-9A85-4B12-A8A3-BDDC7AFBEA33}"/>
                </a:ext>
              </a:extLst>
            </p:cNvPr>
            <p:cNvSpPr/>
            <p:nvPr/>
          </p:nvSpPr>
          <p:spPr>
            <a:xfrm>
              <a:off x="8593746" y="3692662"/>
              <a:ext cx="778853" cy="987980"/>
            </a:xfrm>
            <a:prstGeom prst="rect">
              <a:avLst/>
            </a:prstGeom>
            <a:noFill/>
            <a:ln>
              <a:solidFill>
                <a:srgbClr val="008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3412CAB-9A85-4B12-A8A3-BDDC7AFBEA33}"/>
                </a:ext>
              </a:extLst>
            </p:cNvPr>
            <p:cNvSpPr/>
            <p:nvPr/>
          </p:nvSpPr>
          <p:spPr>
            <a:xfrm>
              <a:off x="9954029" y="4147456"/>
              <a:ext cx="1251872" cy="533185"/>
            </a:xfrm>
            <a:prstGeom prst="rect">
              <a:avLst/>
            </a:prstGeom>
            <a:noFill/>
            <a:ln>
              <a:solidFill>
                <a:srgbClr val="008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9413239" y="4669971"/>
            <a:ext cx="2612154" cy="533186"/>
            <a:chOff x="8593747" y="4147456"/>
            <a:chExt cx="2612154" cy="53318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3412CAB-9A85-4B12-A8A3-BDDC7AFBEA33}"/>
                </a:ext>
              </a:extLst>
            </p:cNvPr>
            <p:cNvSpPr/>
            <p:nvPr/>
          </p:nvSpPr>
          <p:spPr>
            <a:xfrm>
              <a:off x="8593747" y="4147456"/>
              <a:ext cx="307634" cy="533186"/>
            </a:xfrm>
            <a:prstGeom prst="rect">
              <a:avLst/>
            </a:prstGeom>
            <a:noFill/>
            <a:ln>
              <a:solidFill>
                <a:srgbClr val="008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3412CAB-9A85-4B12-A8A3-BDDC7AFBEA33}"/>
                </a:ext>
              </a:extLst>
            </p:cNvPr>
            <p:cNvSpPr/>
            <p:nvPr/>
          </p:nvSpPr>
          <p:spPr>
            <a:xfrm>
              <a:off x="10406237" y="4147456"/>
              <a:ext cx="799664" cy="533185"/>
            </a:xfrm>
            <a:prstGeom prst="rect">
              <a:avLst/>
            </a:prstGeom>
            <a:noFill/>
            <a:ln>
              <a:solidFill>
                <a:srgbClr val="008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49" name="Graphique 48">
            <a:extLst>
              <a:ext uri="{FF2B5EF4-FFF2-40B4-BE49-F238E27FC236}">
                <a16:creationId xmlns:a16="http://schemas.microsoft.com/office/drawing/2014/main" id="{00000000-0008-0000-06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914175"/>
              </p:ext>
            </p:extLst>
          </p:nvPr>
        </p:nvGraphicFramePr>
        <p:xfrm>
          <a:off x="98320" y="2763666"/>
          <a:ext cx="4857735" cy="272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247881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Graphic spid="49" grpId="0">
        <p:bldAsOne/>
      </p:bldGraphic>
      <p:bldGraphic spid="49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0" y="1089616"/>
            <a:ext cx="155445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Contexte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2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2783339" y="1082051"/>
            <a:ext cx="1991842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Méthode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6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5728121" y="1082051"/>
            <a:ext cx="238217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7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8643669" y="1082051"/>
            <a:ext cx="3535768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Conclusion &amp; Perspectives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2655337" y="3788953"/>
            <a:ext cx="4671246" cy="96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fr-FR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574DD82-F3C8-476B-B34F-F2C19FB4EE9F}"/>
              </a:ext>
            </a:extLst>
          </p:cNvPr>
          <p:cNvSpPr txBox="1"/>
          <p:nvPr/>
        </p:nvSpPr>
        <p:spPr>
          <a:xfrm>
            <a:off x="129734" y="1555768"/>
            <a:ext cx="417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Taxons et paramètres étudiés</a:t>
            </a:r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00000000-0008-0000-09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681037"/>
              </p:ext>
            </p:extLst>
          </p:nvPr>
        </p:nvGraphicFramePr>
        <p:xfrm>
          <a:off x="6019726" y="3699103"/>
          <a:ext cx="5932408" cy="315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355034"/>
              </p:ext>
            </p:extLst>
          </p:nvPr>
        </p:nvGraphicFramePr>
        <p:xfrm>
          <a:off x="-111204" y="2145073"/>
          <a:ext cx="5533082" cy="2778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C3412CAB-9A85-4B12-A8A3-BDDC7AFBEA33}"/>
              </a:ext>
            </a:extLst>
          </p:cNvPr>
          <p:cNvSpPr/>
          <p:nvPr/>
        </p:nvSpPr>
        <p:spPr>
          <a:xfrm>
            <a:off x="609299" y="2453457"/>
            <a:ext cx="2884507" cy="1347901"/>
          </a:xfrm>
          <a:prstGeom prst="rect">
            <a:avLst/>
          </a:prstGeom>
          <a:noFill/>
          <a:ln>
            <a:solidFill>
              <a:srgbClr val="008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412CAB-9A85-4B12-A8A3-BDDC7AFBEA33}"/>
              </a:ext>
            </a:extLst>
          </p:cNvPr>
          <p:cNvSpPr/>
          <p:nvPr/>
        </p:nvSpPr>
        <p:spPr>
          <a:xfrm>
            <a:off x="6777126" y="3984645"/>
            <a:ext cx="772726" cy="1877602"/>
          </a:xfrm>
          <a:prstGeom prst="rect">
            <a:avLst/>
          </a:prstGeom>
          <a:noFill/>
          <a:ln>
            <a:solidFill>
              <a:srgbClr val="008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445550" y="5093885"/>
            <a:ext cx="3545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/>
              <a:t>Analyse quantitative restreinte à certains taxons et paramètres</a:t>
            </a:r>
          </a:p>
        </p:txBody>
      </p:sp>
    </p:spTree>
    <p:extLst>
      <p:ext uri="{BB962C8B-B14F-4D97-AF65-F5344CB8AC3E}">
        <p14:creationId xmlns:p14="http://schemas.microsoft.com/office/powerpoint/2010/main" val="121873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  <p:bldP spid="20" grpId="0" animBg="1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0" y="1089616"/>
            <a:ext cx="155445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Contexte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2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2783339" y="1082051"/>
            <a:ext cx="1991842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Méthode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6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5728121" y="1082051"/>
            <a:ext cx="238217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7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8643669" y="1082051"/>
            <a:ext cx="3535768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Conclusion &amp; Perspectives</a:t>
            </a:r>
            <a:endParaRPr lang="fr-FR" dirty="0">
              <a:solidFill>
                <a:srgbClr val="00B4B0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782792" y="3696325"/>
            <a:ext cx="2840360" cy="1902008"/>
            <a:chOff x="102200" y="3670182"/>
            <a:chExt cx="2418520" cy="1588864"/>
          </a:xfrm>
        </p:grpSpPr>
        <p:grpSp>
          <p:nvGrpSpPr>
            <p:cNvPr id="17" name="Groupe 16"/>
            <p:cNvGrpSpPr/>
            <p:nvPr/>
          </p:nvGrpSpPr>
          <p:grpSpPr>
            <a:xfrm>
              <a:off x="102200" y="3670182"/>
              <a:ext cx="2343835" cy="1571582"/>
              <a:chOff x="102200" y="3670182"/>
              <a:chExt cx="2343835" cy="1571582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 rotWithShape="1">
              <a:blip r:embed="rId9"/>
              <a:srcRect b="69680"/>
              <a:stretch/>
            </p:blipFill>
            <p:spPr>
              <a:xfrm>
                <a:off x="102200" y="3670182"/>
                <a:ext cx="2343835" cy="1571582"/>
              </a:xfrm>
              <a:prstGeom prst="rect">
                <a:avLst/>
              </a:prstGeom>
            </p:spPr>
          </p:pic>
          <p:sp>
            <p:nvSpPr>
              <p:cNvPr id="20" name="Forme libre 19"/>
              <p:cNvSpPr/>
              <p:nvPr/>
            </p:nvSpPr>
            <p:spPr>
              <a:xfrm>
                <a:off x="181069" y="4445251"/>
                <a:ext cx="1548143" cy="778599"/>
              </a:xfrm>
              <a:custGeom>
                <a:avLst/>
                <a:gdLst>
                  <a:gd name="connsiteX0" fmla="*/ 27161 w 1548143"/>
                  <a:gd name="connsiteY0" fmla="*/ 0 h 778599"/>
                  <a:gd name="connsiteX1" fmla="*/ 724278 w 1548143"/>
                  <a:gd name="connsiteY1" fmla="*/ 0 h 778599"/>
                  <a:gd name="connsiteX2" fmla="*/ 1548143 w 1548143"/>
                  <a:gd name="connsiteY2" fmla="*/ 407406 h 778599"/>
                  <a:gd name="connsiteX3" fmla="*/ 1502876 w 1548143"/>
                  <a:gd name="connsiteY3" fmla="*/ 778599 h 778599"/>
                  <a:gd name="connsiteX4" fmla="*/ 0 w 1548143"/>
                  <a:gd name="connsiteY4" fmla="*/ 778599 h 778599"/>
                  <a:gd name="connsiteX5" fmla="*/ 443620 w 1548143"/>
                  <a:gd name="connsiteY5" fmla="*/ 543208 h 778599"/>
                  <a:gd name="connsiteX6" fmla="*/ 27161 w 1548143"/>
                  <a:gd name="connsiteY6" fmla="*/ 0 h 778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8143" h="778599">
                    <a:moveTo>
                      <a:pt x="27161" y="0"/>
                    </a:moveTo>
                    <a:lnTo>
                      <a:pt x="724278" y="0"/>
                    </a:lnTo>
                    <a:lnTo>
                      <a:pt x="1548143" y="407406"/>
                    </a:lnTo>
                    <a:lnTo>
                      <a:pt x="1502876" y="778599"/>
                    </a:lnTo>
                    <a:lnTo>
                      <a:pt x="0" y="778599"/>
                    </a:lnTo>
                    <a:lnTo>
                      <a:pt x="443620" y="543208"/>
                    </a:lnTo>
                    <a:lnTo>
                      <a:pt x="2716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1329113" y="5089769"/>
              <a:ext cx="1191607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00" dirty="0" smtClean="0">
                  <a:latin typeface="MjsvymBymlfhTimesLTStd-Roman"/>
                </a:rPr>
                <a:t>©</a:t>
              </a:r>
              <a:r>
                <a:rPr lang="fr-FR" sz="500" dirty="0" err="1" smtClean="0">
                  <a:latin typeface="MjsvymBymlfhTimesLTStd-Roman"/>
                </a:rPr>
                <a:t>Eastern</a:t>
              </a:r>
              <a:r>
                <a:rPr lang="fr-FR" sz="500" dirty="0" smtClean="0">
                  <a:latin typeface="MjsvymBymlfhTimesLTStd-Roman"/>
                </a:rPr>
                <a:t> </a:t>
              </a:r>
              <a:r>
                <a:rPr lang="fr-FR" sz="500" dirty="0" err="1" smtClean="0">
                  <a:latin typeface="MjsvymBymlfhTimesLTStd-Roman"/>
                </a:rPr>
                <a:t>Eyes</a:t>
              </a:r>
              <a:r>
                <a:rPr lang="fr-FR" sz="500" dirty="0" smtClean="0">
                  <a:latin typeface="MjsvymBymlfhTimesLTStd-Roman"/>
                </a:rPr>
                <a:t> </a:t>
              </a:r>
              <a:r>
                <a:rPr lang="fr-FR" sz="500" dirty="0" err="1">
                  <a:latin typeface="MjsvymBymlfhTimesLTStd-Roman"/>
                </a:rPr>
                <a:t>Photography</a:t>
              </a:r>
              <a:r>
                <a:rPr lang="fr-FR" sz="500" dirty="0">
                  <a:latin typeface="MjsvymBymlfhTimesLTStd-Roman"/>
                </a:rPr>
                <a:t> (DUC)</a:t>
              </a:r>
              <a:endParaRPr lang="fr-FR" sz="500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3661711" y="3702453"/>
            <a:ext cx="2832047" cy="1895880"/>
            <a:chOff x="2490339" y="3663137"/>
            <a:chExt cx="2411442" cy="1583745"/>
          </a:xfrm>
        </p:grpSpPr>
        <p:grpSp>
          <p:nvGrpSpPr>
            <p:cNvPr id="22" name="Groupe 21"/>
            <p:cNvGrpSpPr/>
            <p:nvPr/>
          </p:nvGrpSpPr>
          <p:grpSpPr>
            <a:xfrm>
              <a:off x="2490339" y="3663137"/>
              <a:ext cx="2343835" cy="1571582"/>
              <a:chOff x="2490339" y="3663137"/>
              <a:chExt cx="2343835" cy="1571582"/>
            </a:xfrm>
          </p:grpSpPr>
          <p:pic>
            <p:nvPicPr>
              <p:cNvPr id="24" name="Image 23"/>
              <p:cNvPicPr>
                <a:picLocks noChangeAspect="1"/>
              </p:cNvPicPr>
              <p:nvPr/>
            </p:nvPicPr>
            <p:blipFill rotWithShape="1">
              <a:blip r:embed="rId9"/>
              <a:srcRect l="340" t="34508" r="-340" b="35172"/>
              <a:stretch/>
            </p:blipFill>
            <p:spPr>
              <a:xfrm>
                <a:off x="2490339" y="3663137"/>
                <a:ext cx="2343835" cy="1571582"/>
              </a:xfrm>
              <a:prstGeom prst="rect">
                <a:avLst/>
              </a:prstGeom>
            </p:spPr>
          </p:pic>
          <p:sp>
            <p:nvSpPr>
              <p:cNvPr id="25" name="Forme libre 24"/>
              <p:cNvSpPr/>
              <p:nvPr/>
            </p:nvSpPr>
            <p:spPr>
              <a:xfrm>
                <a:off x="2544024" y="4345663"/>
                <a:ext cx="2145671" cy="878187"/>
              </a:xfrm>
              <a:custGeom>
                <a:avLst/>
                <a:gdLst>
                  <a:gd name="connsiteX0" fmla="*/ 0 w 2145671"/>
                  <a:gd name="connsiteY0" fmla="*/ 0 h 878187"/>
                  <a:gd name="connsiteX1" fmla="*/ 624689 w 2145671"/>
                  <a:gd name="connsiteY1" fmla="*/ 36214 h 878187"/>
                  <a:gd name="connsiteX2" fmla="*/ 1738265 w 2145671"/>
                  <a:gd name="connsiteY2" fmla="*/ 389299 h 878187"/>
                  <a:gd name="connsiteX3" fmla="*/ 2145671 w 2145671"/>
                  <a:gd name="connsiteY3" fmla="*/ 697117 h 878187"/>
                  <a:gd name="connsiteX4" fmla="*/ 724277 w 2145671"/>
                  <a:gd name="connsiteY4" fmla="*/ 878187 h 878187"/>
                  <a:gd name="connsiteX5" fmla="*/ 959667 w 2145671"/>
                  <a:gd name="connsiteY5" fmla="*/ 588476 h 878187"/>
                  <a:gd name="connsiteX6" fmla="*/ 0 w 2145671"/>
                  <a:gd name="connsiteY6" fmla="*/ 0 h 87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5671" h="878187">
                    <a:moveTo>
                      <a:pt x="0" y="0"/>
                    </a:moveTo>
                    <a:lnTo>
                      <a:pt x="624689" y="36214"/>
                    </a:lnTo>
                    <a:lnTo>
                      <a:pt x="1738265" y="389299"/>
                    </a:lnTo>
                    <a:lnTo>
                      <a:pt x="2145671" y="697117"/>
                    </a:lnTo>
                    <a:lnTo>
                      <a:pt x="724277" y="878187"/>
                    </a:lnTo>
                    <a:lnTo>
                      <a:pt x="959667" y="58847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3710174" y="5077605"/>
              <a:ext cx="1191607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00" dirty="0" smtClean="0">
                  <a:latin typeface="MjsvymBymlfhTimesLTStd-Roman"/>
                </a:rPr>
                <a:t>©</a:t>
              </a:r>
              <a:r>
                <a:rPr lang="fr-FR" sz="500" dirty="0" err="1" smtClean="0">
                  <a:latin typeface="MjsvymBymlfhTimesLTStd-Roman"/>
                </a:rPr>
                <a:t>Eastern</a:t>
              </a:r>
              <a:r>
                <a:rPr lang="fr-FR" sz="500" dirty="0" smtClean="0">
                  <a:latin typeface="MjsvymBymlfhTimesLTStd-Roman"/>
                </a:rPr>
                <a:t> </a:t>
              </a:r>
              <a:r>
                <a:rPr lang="fr-FR" sz="500" dirty="0" err="1" smtClean="0">
                  <a:latin typeface="MjsvymBymlfhTimesLTStd-Roman"/>
                </a:rPr>
                <a:t>Eyes</a:t>
              </a:r>
              <a:r>
                <a:rPr lang="fr-FR" sz="500" dirty="0" smtClean="0">
                  <a:latin typeface="MjsvymBymlfhTimesLTStd-Roman"/>
                </a:rPr>
                <a:t> </a:t>
              </a:r>
              <a:r>
                <a:rPr lang="fr-FR" sz="500" dirty="0" err="1">
                  <a:latin typeface="MjsvymBymlfhTimesLTStd-Roman"/>
                </a:rPr>
                <a:t>Photography</a:t>
              </a:r>
              <a:r>
                <a:rPr lang="fr-FR" sz="500" dirty="0">
                  <a:latin typeface="MjsvymBymlfhTimesLTStd-Roman"/>
                </a:rPr>
                <a:t> (DUC)</a:t>
              </a:r>
              <a:endParaRPr lang="fr-FR" sz="500" dirty="0"/>
            </a:p>
          </p:txBody>
        </p:sp>
      </p:grpSp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172654"/>
              </p:ext>
            </p:extLst>
          </p:nvPr>
        </p:nvGraphicFramePr>
        <p:xfrm>
          <a:off x="6899628" y="2357646"/>
          <a:ext cx="4704239" cy="3356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7574DD82-F3C8-476B-B34F-F2C19FB4EE9F}"/>
              </a:ext>
            </a:extLst>
          </p:cNvPr>
          <p:cNvSpPr txBox="1"/>
          <p:nvPr/>
        </p:nvSpPr>
        <p:spPr>
          <a:xfrm>
            <a:off x="139065" y="1569377"/>
            <a:ext cx="417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Dispositifs expérimentaux</a:t>
            </a:r>
          </a:p>
        </p:txBody>
      </p:sp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9B3F0D32-9342-4685-A287-70FC64920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085257"/>
              </p:ext>
            </p:extLst>
          </p:nvPr>
        </p:nvGraphicFramePr>
        <p:xfrm>
          <a:off x="187910" y="2173080"/>
          <a:ext cx="6628104" cy="948258"/>
        </p:xfrm>
        <a:graphic>
          <a:graphicData uri="http://schemas.openxmlformats.org/drawingml/2006/table">
            <a:tbl>
              <a:tblPr/>
              <a:tblGrid>
                <a:gridCol w="2488580">
                  <a:extLst>
                    <a:ext uri="{9D8B030D-6E8A-4147-A177-3AD203B41FA5}">
                      <a16:colId xmlns:a16="http://schemas.microsoft.com/office/drawing/2014/main" val="766854110"/>
                    </a:ext>
                  </a:extLst>
                </a:gridCol>
                <a:gridCol w="2060722">
                  <a:extLst>
                    <a:ext uri="{9D8B030D-6E8A-4147-A177-3AD203B41FA5}">
                      <a16:colId xmlns:a16="http://schemas.microsoft.com/office/drawing/2014/main" val="1105076730"/>
                    </a:ext>
                  </a:extLst>
                </a:gridCol>
                <a:gridCol w="2078802">
                  <a:extLst>
                    <a:ext uri="{9D8B030D-6E8A-4147-A177-3AD203B41FA5}">
                      <a16:colId xmlns:a16="http://schemas.microsoft.com/office/drawing/2014/main" val="3812708491"/>
                    </a:ext>
                  </a:extLst>
                </a:gridCol>
              </a:tblGrid>
              <a:tr h="3160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d’études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de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référence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référence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837257"/>
                  </a:ext>
                </a:extLst>
              </a:tr>
              <a:tr h="3160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Après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dépoldérisation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899808"/>
                  </a:ext>
                </a:extLst>
              </a:tr>
              <a:tr h="3160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et après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dépoldérisation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834191"/>
                  </a:ext>
                </a:extLst>
              </a:tr>
            </a:tbl>
          </a:graphicData>
        </a:graphic>
      </p:graphicFrame>
      <p:grpSp>
        <p:nvGrpSpPr>
          <p:cNvPr id="29" name="Groupe 28">
            <a:extLst>
              <a:ext uri="{FF2B5EF4-FFF2-40B4-BE49-F238E27FC236}">
                <a16:creationId xmlns:a16="http://schemas.microsoft.com/office/drawing/2014/main" id="{2896E2DA-07C7-4A64-8288-ACB6B8C41860}"/>
              </a:ext>
            </a:extLst>
          </p:cNvPr>
          <p:cNvGrpSpPr/>
          <p:nvPr/>
        </p:nvGrpSpPr>
        <p:grpSpPr>
          <a:xfrm>
            <a:off x="7490271" y="2834313"/>
            <a:ext cx="541695" cy="2810864"/>
            <a:chOff x="8669644" y="3574867"/>
            <a:chExt cx="526468" cy="251869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7AD313D-FAB0-4C55-BFA0-8D7D9AF6EBEA}"/>
                </a:ext>
              </a:extLst>
            </p:cNvPr>
            <p:cNvSpPr/>
            <p:nvPr/>
          </p:nvSpPr>
          <p:spPr>
            <a:xfrm>
              <a:off x="8669644" y="3574867"/>
              <a:ext cx="526468" cy="2299785"/>
            </a:xfrm>
            <a:prstGeom prst="rect">
              <a:avLst/>
            </a:prstGeom>
            <a:noFill/>
            <a:ln>
              <a:solidFill>
                <a:srgbClr val="008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D9620CC-E392-42ED-8957-95DD85247452}"/>
                </a:ext>
              </a:extLst>
            </p:cNvPr>
            <p:cNvSpPr txBox="1"/>
            <p:nvPr/>
          </p:nvSpPr>
          <p:spPr>
            <a:xfrm>
              <a:off x="8711371" y="5845353"/>
              <a:ext cx="484741" cy="248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54%</a:t>
              </a:r>
              <a:endParaRPr lang="fr-FR" sz="1200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8C34317-2946-426F-A46F-EFC7822C7C47}"/>
              </a:ext>
            </a:extLst>
          </p:cNvPr>
          <p:cNvSpPr/>
          <p:nvPr/>
        </p:nvSpPr>
        <p:spPr>
          <a:xfrm>
            <a:off x="5340739" y="2843412"/>
            <a:ext cx="825724" cy="277926"/>
          </a:xfrm>
          <a:prstGeom prst="rect">
            <a:avLst/>
          </a:prstGeom>
          <a:noFill/>
          <a:ln>
            <a:solidFill>
              <a:srgbClr val="008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5" name="Groupe 34"/>
          <p:cNvGrpSpPr/>
          <p:nvPr/>
        </p:nvGrpSpPr>
        <p:grpSpPr>
          <a:xfrm>
            <a:off x="3939940" y="3823397"/>
            <a:ext cx="1232002" cy="313284"/>
            <a:chOff x="5174558" y="3243802"/>
            <a:chExt cx="1232002" cy="313284"/>
          </a:xfrm>
        </p:grpSpPr>
        <p:cxnSp>
          <p:nvCxnSpPr>
            <p:cNvPr id="38" name="Connecteur droit avec flèche 37"/>
            <p:cNvCxnSpPr/>
            <p:nvPr/>
          </p:nvCxnSpPr>
          <p:spPr>
            <a:xfrm flipH="1">
              <a:off x="5174558" y="3417539"/>
              <a:ext cx="359072" cy="13954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5469239" y="3243802"/>
              <a:ext cx="9373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Référence</a:t>
              </a:r>
              <a:endParaRPr lang="fr-FR" sz="1100" dirty="0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2084369" y="3882899"/>
            <a:ext cx="1232002" cy="313284"/>
            <a:chOff x="5910561" y="3319453"/>
            <a:chExt cx="1232002" cy="313284"/>
          </a:xfrm>
        </p:grpSpPr>
        <p:cxnSp>
          <p:nvCxnSpPr>
            <p:cNvPr id="41" name="Connecteur droit avec flèche 40"/>
            <p:cNvCxnSpPr/>
            <p:nvPr/>
          </p:nvCxnSpPr>
          <p:spPr>
            <a:xfrm flipH="1">
              <a:off x="5910561" y="3493190"/>
              <a:ext cx="359072" cy="13954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6205242" y="3319453"/>
              <a:ext cx="9373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Référence</a:t>
              </a:r>
              <a:endParaRPr lang="fr-FR" sz="1100" dirty="0"/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1763396" y="5587109"/>
            <a:ext cx="937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Avant</a:t>
            </a:r>
            <a:endParaRPr lang="fr-FR" sz="1100" dirty="0"/>
          </a:p>
        </p:txBody>
      </p:sp>
      <p:sp>
        <p:nvSpPr>
          <p:cNvPr id="44" name="ZoneTexte 43"/>
          <p:cNvSpPr txBox="1"/>
          <p:nvPr/>
        </p:nvSpPr>
        <p:spPr>
          <a:xfrm>
            <a:off x="4569374" y="5593525"/>
            <a:ext cx="937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Après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24809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  <p:bldP spid="34" grpId="0" animBg="1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0" y="1089616"/>
            <a:ext cx="155445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71A4EA2-F986-437C-A33F-1670881CF701}"/>
              </a:ext>
            </a:extLst>
          </p:cNvPr>
          <p:cNvSpPr txBox="1"/>
          <p:nvPr/>
        </p:nvSpPr>
        <p:spPr>
          <a:xfrm>
            <a:off x="444186" y="2006798"/>
            <a:ext cx="41958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Contexte</a:t>
            </a:r>
          </a:p>
          <a:p>
            <a:pPr marL="400050" indent="-400050">
              <a:buAutoNum type="romanUcPeriod"/>
            </a:pPr>
            <a:endParaRPr lang="fr-FR" dirty="0" smtClean="0"/>
          </a:p>
          <a:p>
            <a:pPr marL="400050" indent="-400050">
              <a:buAutoNum type="romanUcPeriod"/>
            </a:pPr>
            <a:endParaRPr lang="fr-FR" dirty="0"/>
          </a:p>
          <a:p>
            <a:pPr marL="400050" indent="-400050">
              <a:buAutoNum type="romanU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Méthode suivie et cadre de l’étude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400050" indent="-400050">
              <a:buAutoNum type="romanUcPeriod"/>
            </a:pP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400050" indent="-400050">
              <a:buAutoNum type="romanUcPeriod"/>
            </a:pPr>
            <a:r>
              <a:rPr lang="fr-FR" dirty="0"/>
              <a:t>Résultats</a:t>
            </a:r>
          </a:p>
          <a:p>
            <a:pPr marL="400050" indent="-400050">
              <a:buAutoNum type="romanUcPeriod"/>
            </a:pPr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Etat des lieux des connaissances</a:t>
            </a:r>
          </a:p>
          <a:p>
            <a:pPr marL="800100" lvl="1" indent="-342900">
              <a:buFont typeface="+mj-lt"/>
              <a:buAutoNum type="arabicPeriod"/>
            </a:pP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Changement des cortèges floristiques et faunistiques</a:t>
            </a:r>
          </a:p>
          <a:p>
            <a:pPr lvl="1"/>
            <a:endParaRPr lang="fr-FR" dirty="0"/>
          </a:p>
          <a:p>
            <a:pPr marL="857250" lvl="1" indent="-400050">
              <a:buAutoNum type="arabicPeriod"/>
            </a:pPr>
            <a:endParaRPr lang="fr-FR" dirty="0"/>
          </a:p>
          <a:p>
            <a:pPr marL="400050" indent="-400050">
              <a:buAutoNum type="romanUcPeriod"/>
            </a:pPr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5175672" y="1615521"/>
            <a:ext cx="6864897" cy="5173820"/>
            <a:chOff x="5178600" y="925056"/>
            <a:chExt cx="6864897" cy="5173820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600" y="925056"/>
              <a:ext cx="6864000" cy="51480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1537437" y="5929599"/>
              <a:ext cx="506060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00" dirty="0" smtClean="0">
                  <a:latin typeface="MjsvymBymlfhTimesLTStd-Roman"/>
                </a:rPr>
                <a:t>©</a:t>
              </a:r>
              <a:r>
                <a:rPr lang="fr-FR" sz="500" dirty="0" err="1" smtClean="0">
                  <a:latin typeface="MjsvymBymlfhTimesLTStd-Roman"/>
                </a:rPr>
                <a:t>M.Debue</a:t>
              </a:r>
              <a:endParaRPr lang="fr-FR" sz="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02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0" y="1089616"/>
            <a:ext cx="155445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Contexte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2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2783339" y="1082051"/>
            <a:ext cx="1991842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Méthode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6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5728121" y="1082051"/>
            <a:ext cx="238217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7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8643669" y="1082051"/>
            <a:ext cx="3535768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Conclusion &amp; Perspectives</a:t>
            </a:r>
            <a:endParaRPr lang="fr-FR" dirty="0">
              <a:solidFill>
                <a:srgbClr val="00B4B0"/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10201112" y="2150363"/>
            <a:ext cx="1527897" cy="4097602"/>
            <a:chOff x="1403072" y="1461191"/>
            <a:chExt cx="1527897" cy="4097602"/>
          </a:xfrm>
        </p:grpSpPr>
        <p:cxnSp>
          <p:nvCxnSpPr>
            <p:cNvPr id="24" name="Connecteur droit avec flèche 23"/>
            <p:cNvCxnSpPr/>
            <p:nvPr/>
          </p:nvCxnSpPr>
          <p:spPr>
            <a:xfrm flipH="1" flipV="1">
              <a:off x="2167021" y="2045966"/>
              <a:ext cx="0" cy="576000"/>
            </a:xfrm>
            <a:prstGeom prst="straightConnector1">
              <a:avLst/>
            </a:prstGeom>
            <a:ln w="38100"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2167021" y="4398018"/>
              <a:ext cx="0" cy="576000"/>
            </a:xfrm>
            <a:prstGeom prst="straightConnector1">
              <a:avLst/>
            </a:prstGeom>
            <a:ln w="38100"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1403072" y="1461191"/>
              <a:ext cx="1527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 smtClean="0">
                  <a:solidFill>
                    <a:srgbClr val="008D8A"/>
                  </a:solidFill>
                </a:rPr>
                <a:t>Augmentation de la richesse</a:t>
              </a:r>
              <a:endParaRPr lang="fr-FR" sz="1600" i="1" dirty="0">
                <a:solidFill>
                  <a:srgbClr val="008D8A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492311" y="4974018"/>
              <a:ext cx="13494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 smtClean="0">
                  <a:solidFill>
                    <a:srgbClr val="008D8A"/>
                  </a:solidFill>
                </a:rPr>
                <a:t>Diminution de la richesse</a:t>
              </a:r>
              <a:endParaRPr lang="fr-FR" sz="1600" i="1" dirty="0">
                <a:solidFill>
                  <a:srgbClr val="008D8A"/>
                </a:solidFill>
              </a:endParaRPr>
            </a:p>
          </p:txBody>
        </p:sp>
      </p:grpSp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9"/>
          <a:srcRect t="4803"/>
          <a:stretch/>
        </p:blipFill>
        <p:spPr>
          <a:xfrm>
            <a:off x="245215" y="2052735"/>
            <a:ext cx="9833703" cy="468000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4154596" y="1500856"/>
            <a:ext cx="552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Modification de la richesse spécifique par population</a:t>
            </a:r>
            <a:endParaRPr lang="fr-FR" b="1" dirty="0"/>
          </a:p>
        </p:txBody>
      </p:sp>
      <p:cxnSp>
        <p:nvCxnSpPr>
          <p:cNvPr id="38" name="Connecteur droit avec flèche 37"/>
          <p:cNvCxnSpPr/>
          <p:nvPr/>
        </p:nvCxnSpPr>
        <p:spPr>
          <a:xfrm flipH="1">
            <a:off x="5567982" y="2691558"/>
            <a:ext cx="528018" cy="331580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9656617" y="3786350"/>
            <a:ext cx="528018" cy="331580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2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298580" y="2046709"/>
            <a:ext cx="9828000" cy="4680000"/>
            <a:chOff x="298580" y="2046709"/>
            <a:chExt cx="9828000" cy="4680000"/>
          </a:xfrm>
        </p:grpSpPr>
        <p:pic>
          <p:nvPicPr>
            <p:cNvPr id="16" name="Image 15" descr="C:\Users\mdebue\Documents\MNHN\RS\RS6\Plot_RS_BARI_Fr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36" b="7656"/>
            <a:stretch/>
          </p:blipFill>
          <p:spPr bwMode="auto">
            <a:xfrm>
              <a:off x="298580" y="2046709"/>
              <a:ext cx="9828000" cy="468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 rot="16200000">
              <a:off x="-667565" y="3701285"/>
              <a:ext cx="227084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Estimation de l’effet</a:t>
              </a:r>
              <a:endParaRPr lang="fr-FR" sz="1600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0" y="1089616"/>
            <a:ext cx="155445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Contexte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2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2783339" y="1082051"/>
            <a:ext cx="1991842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Méthode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6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5728121" y="1082051"/>
            <a:ext cx="238217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7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8643669" y="1082051"/>
            <a:ext cx="3535768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Conclusion &amp; Perspectives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154596" y="1540498"/>
            <a:ext cx="552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Modification de l’abondance par population</a:t>
            </a:r>
            <a:endParaRPr lang="fr-FR" b="1" dirty="0"/>
          </a:p>
        </p:txBody>
      </p:sp>
      <p:grpSp>
        <p:nvGrpSpPr>
          <p:cNvPr id="18" name="Groupe 17"/>
          <p:cNvGrpSpPr/>
          <p:nvPr/>
        </p:nvGrpSpPr>
        <p:grpSpPr>
          <a:xfrm>
            <a:off x="10201112" y="2150363"/>
            <a:ext cx="1527897" cy="4097602"/>
            <a:chOff x="1403072" y="1461191"/>
            <a:chExt cx="1527897" cy="4097602"/>
          </a:xfrm>
        </p:grpSpPr>
        <p:cxnSp>
          <p:nvCxnSpPr>
            <p:cNvPr id="19" name="Connecteur droit avec flèche 18"/>
            <p:cNvCxnSpPr/>
            <p:nvPr/>
          </p:nvCxnSpPr>
          <p:spPr>
            <a:xfrm flipH="1" flipV="1">
              <a:off x="2167021" y="2045966"/>
              <a:ext cx="0" cy="576000"/>
            </a:xfrm>
            <a:prstGeom prst="straightConnector1">
              <a:avLst/>
            </a:prstGeom>
            <a:ln w="38100"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>
              <a:off x="2167021" y="4398018"/>
              <a:ext cx="0" cy="576000"/>
            </a:xfrm>
            <a:prstGeom prst="straightConnector1">
              <a:avLst/>
            </a:prstGeom>
            <a:ln w="38100"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1403072" y="1461191"/>
              <a:ext cx="1527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 smtClean="0">
                  <a:solidFill>
                    <a:srgbClr val="008D8A"/>
                  </a:solidFill>
                </a:rPr>
                <a:t>Augmentation de l’abondance</a:t>
              </a:r>
              <a:endParaRPr lang="fr-FR" sz="1600" i="1" dirty="0">
                <a:solidFill>
                  <a:srgbClr val="008D8A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492311" y="4974018"/>
              <a:ext cx="13494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 smtClean="0">
                  <a:solidFill>
                    <a:srgbClr val="008D8A"/>
                  </a:solidFill>
                </a:rPr>
                <a:t>Diminution de </a:t>
              </a:r>
              <a:r>
                <a:rPr lang="fr-FR" sz="1600" i="1" dirty="0">
                  <a:solidFill>
                    <a:srgbClr val="008D8A"/>
                  </a:solidFill>
                </a:rPr>
                <a:t>l’abondance</a:t>
              </a:r>
            </a:p>
          </p:txBody>
        </p:sp>
      </p:grpSp>
      <p:cxnSp>
        <p:nvCxnSpPr>
          <p:cNvPr id="13" name="Connecteur droit avec flèche 12"/>
          <p:cNvCxnSpPr/>
          <p:nvPr/>
        </p:nvCxnSpPr>
        <p:spPr>
          <a:xfrm flipH="1">
            <a:off x="3568121" y="2150363"/>
            <a:ext cx="528018" cy="331580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69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e 125"/>
          <p:cNvGrpSpPr/>
          <p:nvPr/>
        </p:nvGrpSpPr>
        <p:grpSpPr>
          <a:xfrm>
            <a:off x="189553" y="1587752"/>
            <a:ext cx="3024912" cy="4444061"/>
            <a:chOff x="189553" y="1587752"/>
            <a:chExt cx="3024912" cy="4444061"/>
          </a:xfrm>
        </p:grpSpPr>
        <p:grpSp>
          <p:nvGrpSpPr>
            <p:cNvPr id="2" name="Groupe 1"/>
            <p:cNvGrpSpPr/>
            <p:nvPr/>
          </p:nvGrpSpPr>
          <p:grpSpPr>
            <a:xfrm>
              <a:off x="189553" y="2831605"/>
              <a:ext cx="2707980" cy="3200208"/>
              <a:chOff x="189553" y="2831605"/>
              <a:chExt cx="2707980" cy="3200208"/>
            </a:xfrm>
          </p:grpSpPr>
          <p:grpSp>
            <p:nvGrpSpPr>
              <p:cNvPr id="17" name="Groupe 16"/>
              <p:cNvGrpSpPr/>
              <p:nvPr/>
            </p:nvGrpSpPr>
            <p:grpSpPr>
              <a:xfrm>
                <a:off x="248151" y="2831605"/>
                <a:ext cx="2649382" cy="3200208"/>
                <a:chOff x="332591" y="742951"/>
                <a:chExt cx="3091151" cy="3971923"/>
              </a:xfrm>
            </p:grpSpPr>
            <p:pic>
              <p:nvPicPr>
                <p:cNvPr id="18" name="Image 17" descr="C:\Users\mdebue\Documents\MNHN\RS\RS6\Plot_Eco_BARI_Fr.pn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74" t="14927" r="80654" b="37420"/>
                <a:stretch/>
              </p:blipFill>
              <p:spPr bwMode="auto">
                <a:xfrm>
                  <a:off x="332591" y="742951"/>
                  <a:ext cx="781834" cy="2371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9" name="Image 18" descr="C:\Users\mdebue\Documents\MNHN\RS\RS6\Plot_Eco_BARI_Fr.pn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793" t="18377" r="12451" b="5245"/>
                <a:stretch/>
              </p:blipFill>
              <p:spPr bwMode="auto">
                <a:xfrm>
                  <a:off x="1076326" y="914398"/>
                  <a:ext cx="2347416" cy="38004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3" name="ZoneTexte 92"/>
              <p:cNvSpPr txBox="1"/>
              <p:nvPr/>
            </p:nvSpPr>
            <p:spPr>
              <a:xfrm rot="16200000">
                <a:off x="-393574" y="3614424"/>
                <a:ext cx="144325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Estimation de l’effet</a:t>
                </a:r>
                <a:endParaRPr lang="fr-FR" sz="1200" dirty="0"/>
              </a:p>
            </p:txBody>
          </p:sp>
        </p:grpSp>
        <p:sp>
          <p:nvSpPr>
            <p:cNvPr id="91" name="ZoneTexte 90"/>
            <p:cNvSpPr txBox="1"/>
            <p:nvPr/>
          </p:nvSpPr>
          <p:spPr>
            <a:xfrm>
              <a:off x="248151" y="1587752"/>
              <a:ext cx="2966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Modification de l’abondance par écologie - Végétation</a:t>
              </a:r>
              <a:endParaRPr lang="fr-FR" b="1" dirty="0"/>
            </a:p>
          </p:txBody>
        </p:sp>
      </p:grpSp>
      <p:sp>
        <p:nvSpPr>
          <p:cNvPr id="92" name="ZoneTexte 91"/>
          <p:cNvSpPr txBox="1"/>
          <p:nvPr/>
        </p:nvSpPr>
        <p:spPr>
          <a:xfrm>
            <a:off x="6005746" y="1503570"/>
            <a:ext cx="551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Modification de l’abondance par espèce - Végétation</a:t>
            </a:r>
            <a:endParaRPr lang="fr-FR" b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0" y="1089616"/>
            <a:ext cx="155445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Contexte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2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2783339" y="1082051"/>
            <a:ext cx="1991842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Méthode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6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5728121" y="1082051"/>
            <a:ext cx="238217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7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8643669" y="1082051"/>
            <a:ext cx="3535768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Conclusion &amp; Perspectives</a:t>
            </a:r>
            <a:endParaRPr lang="fr-FR" dirty="0">
              <a:solidFill>
                <a:srgbClr val="00B4B0"/>
              </a:solidFill>
            </a:endParaRPr>
          </a:p>
        </p:txBody>
      </p:sp>
      <p:cxnSp>
        <p:nvCxnSpPr>
          <p:cNvPr id="69" name="Connecteur droit avec flèche 68"/>
          <p:cNvCxnSpPr/>
          <p:nvPr/>
        </p:nvCxnSpPr>
        <p:spPr>
          <a:xfrm flipH="1">
            <a:off x="2573355" y="2687216"/>
            <a:ext cx="209984" cy="577227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4591813" y="1801974"/>
            <a:ext cx="7126261" cy="5220000"/>
            <a:chOff x="4575763" y="1763423"/>
            <a:chExt cx="7126261" cy="5220000"/>
          </a:xfrm>
        </p:grpSpPr>
        <p:pic>
          <p:nvPicPr>
            <p:cNvPr id="16" name="Image 15" descr="C:\Users\mdebue\Desktop\plot_zoom_png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30" r="5086"/>
            <a:stretch/>
          </p:blipFill>
          <p:spPr bwMode="auto">
            <a:xfrm>
              <a:off x="4665116" y="1763423"/>
              <a:ext cx="7036908" cy="522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5" name="ZoneTexte 94"/>
            <p:cNvSpPr txBox="1"/>
            <p:nvPr/>
          </p:nvSpPr>
          <p:spPr>
            <a:xfrm rot="16200000">
              <a:off x="3992636" y="3710945"/>
              <a:ext cx="14432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Estimation de l’effet</a:t>
              </a:r>
              <a:endParaRPr lang="fr-FR" sz="12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242802" y="2570052"/>
            <a:ext cx="7858089" cy="4158602"/>
            <a:chOff x="3217605" y="2554600"/>
            <a:chExt cx="7858089" cy="4158602"/>
          </a:xfrm>
        </p:grpSpPr>
        <p:grpSp>
          <p:nvGrpSpPr>
            <p:cNvPr id="20" name="Groupe 19"/>
            <p:cNvGrpSpPr/>
            <p:nvPr/>
          </p:nvGrpSpPr>
          <p:grpSpPr>
            <a:xfrm>
              <a:off x="3217605" y="2554600"/>
              <a:ext cx="7858089" cy="4158602"/>
              <a:chOff x="1261869" y="1773848"/>
              <a:chExt cx="7858089" cy="4158602"/>
            </a:xfrm>
          </p:grpSpPr>
          <p:grpSp>
            <p:nvGrpSpPr>
              <p:cNvPr id="21" name="Groupe 20"/>
              <p:cNvGrpSpPr/>
              <p:nvPr/>
            </p:nvGrpSpPr>
            <p:grpSpPr>
              <a:xfrm>
                <a:off x="3404679" y="1773848"/>
                <a:ext cx="5715279" cy="4158602"/>
                <a:chOff x="789756" y="887105"/>
                <a:chExt cx="6479136" cy="4623523"/>
              </a:xfrm>
            </p:grpSpPr>
            <p:grpSp>
              <p:nvGrpSpPr>
                <p:cNvPr id="27" name="Groupe 26"/>
                <p:cNvGrpSpPr/>
                <p:nvPr/>
              </p:nvGrpSpPr>
              <p:grpSpPr>
                <a:xfrm>
                  <a:off x="789756" y="887105"/>
                  <a:ext cx="6479136" cy="4623523"/>
                  <a:chOff x="789756" y="887105"/>
                  <a:chExt cx="6479136" cy="4623523"/>
                </a:xfrm>
              </p:grpSpPr>
              <p:grpSp>
                <p:nvGrpSpPr>
                  <p:cNvPr id="34" name="Groupe 33"/>
                  <p:cNvGrpSpPr/>
                  <p:nvPr/>
                </p:nvGrpSpPr>
                <p:grpSpPr>
                  <a:xfrm>
                    <a:off x="789756" y="1348658"/>
                    <a:ext cx="6479136" cy="4161970"/>
                    <a:chOff x="789756" y="1348658"/>
                    <a:chExt cx="6479136" cy="4161970"/>
                  </a:xfrm>
                </p:grpSpPr>
                <p:sp>
                  <p:nvSpPr>
                    <p:cNvPr id="40" name="Rectangle 39"/>
                    <p:cNvSpPr/>
                    <p:nvPr/>
                  </p:nvSpPr>
                  <p:spPr>
                    <a:xfrm>
                      <a:off x="1977720" y="1348658"/>
                      <a:ext cx="129308" cy="3864985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00A1B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" name="Rectangle 40"/>
                    <p:cNvSpPr/>
                    <p:nvPr/>
                  </p:nvSpPr>
                  <p:spPr>
                    <a:xfrm>
                      <a:off x="2696189" y="1824545"/>
                      <a:ext cx="133671" cy="328278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00A1B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3823123" y="2060491"/>
                      <a:ext cx="112627" cy="3154065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00A1B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4533578" y="2116531"/>
                      <a:ext cx="126624" cy="2943248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00A1B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60724" y="4848324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5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30588" y="1932068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6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28104" y="1764977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7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56992" y="4974277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8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44207" y="4943796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9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23230" y="1718199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0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34507" y="5136212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1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43243" y="5299173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2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29966" y="1695741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3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13539" y="1656589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4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30737" y="5245238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5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41319" y="4971600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7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99069" y="5056411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8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89756" y="4869139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9" name="Rectangle 58"/>
                    <p:cNvSpPr/>
                    <p:nvPr/>
                  </p:nvSpPr>
                  <p:spPr>
                    <a:xfrm>
                      <a:off x="6061038" y="2550475"/>
                      <a:ext cx="124178" cy="2452325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00A1B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16797" y="5176744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1" name="Rectangle 60"/>
                    <p:cNvSpPr/>
                    <p:nvPr/>
                  </p:nvSpPr>
                  <p:spPr>
                    <a:xfrm>
                      <a:off x="5356681" y="2483798"/>
                      <a:ext cx="106530" cy="267296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00A1B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2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83610" y="2483798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81491" y="2458557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4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97565" y="5241940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5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95133" y="5182039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6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83292" y="2461591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7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84469" y="4917556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8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70946" y="2411468"/>
                      <a:ext cx="252095" cy="211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8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9242" y="887105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kumimoji="0" lang="fr-FR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8" name="Zone de texte 2"/>
                <p:cNvSpPr txBox="1">
                  <a:spLocks noChangeArrowheads="1"/>
                </p:cNvSpPr>
                <p:nvPr/>
              </p:nvSpPr>
              <p:spPr bwMode="auto">
                <a:xfrm>
                  <a:off x="4041137" y="1954148"/>
                  <a:ext cx="252063" cy="211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*</a:t>
                  </a:r>
                  <a:endParaRPr kumimoji="0" lang="fr-FR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Zone de texte 2"/>
                <p:cNvSpPr txBox="1">
                  <a:spLocks noChangeArrowheads="1"/>
                </p:cNvSpPr>
                <p:nvPr/>
              </p:nvSpPr>
              <p:spPr bwMode="auto">
                <a:xfrm>
                  <a:off x="4557177" y="2047020"/>
                  <a:ext cx="252063" cy="211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*</a:t>
                  </a:r>
                  <a:endParaRPr kumimoji="0" lang="fr-FR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Zone de texte 2"/>
                <p:cNvSpPr txBox="1">
                  <a:spLocks noChangeArrowheads="1"/>
                </p:cNvSpPr>
                <p:nvPr/>
              </p:nvSpPr>
              <p:spPr bwMode="auto">
                <a:xfrm>
                  <a:off x="4771140" y="5095659"/>
                  <a:ext cx="252063" cy="211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*</a:t>
                  </a:r>
                  <a:endParaRPr kumimoji="0" lang="fr-FR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Zone de texte 2"/>
                <p:cNvSpPr txBox="1">
                  <a:spLocks noChangeArrowheads="1"/>
                </p:cNvSpPr>
                <p:nvPr/>
              </p:nvSpPr>
              <p:spPr bwMode="auto">
                <a:xfrm>
                  <a:off x="4654593" y="5095659"/>
                  <a:ext cx="252063" cy="211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*</a:t>
                  </a:r>
                  <a:endParaRPr kumimoji="0" lang="fr-FR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" name="Groupe 21"/>
              <p:cNvGrpSpPr/>
              <p:nvPr/>
            </p:nvGrpSpPr>
            <p:grpSpPr>
              <a:xfrm>
                <a:off x="1261869" y="4662317"/>
                <a:ext cx="2005965" cy="603885"/>
                <a:chOff x="-5806175" y="3600898"/>
                <a:chExt cx="2006222" cy="604245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-5806175" y="3696435"/>
                  <a:ext cx="429905" cy="109182"/>
                </a:xfrm>
                <a:prstGeom prst="rect">
                  <a:avLst/>
                </a:prstGeom>
                <a:noFill/>
                <a:ln>
                  <a:solidFill>
                    <a:srgbClr val="00A1B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4" name="Zone de texte 2"/>
                <p:cNvSpPr txBox="1">
                  <a:spLocks noChangeArrowheads="1"/>
                </p:cNvSpPr>
                <p:nvPr/>
              </p:nvSpPr>
              <p:spPr bwMode="auto">
                <a:xfrm>
                  <a:off x="-5710640" y="3846560"/>
                  <a:ext cx="252095" cy="211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10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*</a:t>
                  </a:r>
                  <a:endPara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Zone de texte 2"/>
                <p:cNvSpPr txBox="1">
                  <a:spLocks noChangeArrowheads="1"/>
                </p:cNvSpPr>
                <p:nvPr/>
              </p:nvSpPr>
              <p:spPr bwMode="auto">
                <a:xfrm>
                  <a:off x="-5410416" y="3600898"/>
                  <a:ext cx="1344330" cy="386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Espèce de pré-salé</a:t>
                  </a:r>
                </a:p>
              </p:txBody>
            </p:sp>
            <p:sp>
              <p:nvSpPr>
                <p:cNvPr id="26" name="Zone de texte 2"/>
                <p:cNvSpPr txBox="1">
                  <a:spLocks noChangeArrowheads="1"/>
                </p:cNvSpPr>
                <p:nvPr/>
              </p:nvSpPr>
              <p:spPr bwMode="auto">
                <a:xfrm>
                  <a:off x="-5410415" y="3819063"/>
                  <a:ext cx="1610462" cy="386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Espèce tolérante au sel</a:t>
                  </a:r>
                </a:p>
              </p:txBody>
            </p:sp>
          </p:grpSp>
        </p:grpSp>
        <p:sp>
          <p:nvSpPr>
            <p:cNvPr id="96" name="Zone de texte 2"/>
            <p:cNvSpPr txBox="1">
              <a:spLocks noChangeArrowheads="1"/>
            </p:cNvSpPr>
            <p:nvPr/>
          </p:nvSpPr>
          <p:spPr bwMode="auto">
            <a:xfrm>
              <a:off x="8766570" y="3873497"/>
              <a:ext cx="222346" cy="19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Zone de texte 2"/>
            <p:cNvSpPr txBox="1">
              <a:spLocks noChangeArrowheads="1"/>
            </p:cNvSpPr>
            <p:nvPr/>
          </p:nvSpPr>
          <p:spPr bwMode="auto">
            <a:xfrm>
              <a:off x="8861177" y="3873497"/>
              <a:ext cx="222346" cy="19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5118272" y="3684678"/>
            <a:ext cx="1406553" cy="1662619"/>
            <a:chOff x="10584616" y="839853"/>
            <a:chExt cx="1406553" cy="1662619"/>
          </a:xfrm>
        </p:grpSpPr>
        <p:grpSp>
          <p:nvGrpSpPr>
            <p:cNvPr id="71" name="Groupe 70"/>
            <p:cNvGrpSpPr/>
            <p:nvPr/>
          </p:nvGrpSpPr>
          <p:grpSpPr>
            <a:xfrm>
              <a:off x="10584616" y="1114153"/>
              <a:ext cx="1406553" cy="1388319"/>
              <a:chOff x="10593008" y="1289940"/>
              <a:chExt cx="1406553" cy="1388319"/>
            </a:xfrm>
          </p:grpSpPr>
          <p:pic>
            <p:nvPicPr>
              <p:cNvPr id="73" name="Image 72"/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10" t="5684" r="36257" b="12890"/>
              <a:stretch/>
            </p:blipFill>
            <p:spPr>
              <a:xfrm>
                <a:off x="10701070" y="1289940"/>
                <a:ext cx="1147518" cy="1152000"/>
              </a:xfrm>
              <a:prstGeom prst="rect">
                <a:avLst/>
              </a:prstGeom>
            </p:spPr>
          </p:pic>
          <p:sp>
            <p:nvSpPr>
              <p:cNvPr id="74" name="Rectangle 73"/>
              <p:cNvSpPr/>
              <p:nvPr/>
            </p:nvSpPr>
            <p:spPr>
              <a:xfrm>
                <a:off x="11399442" y="2276099"/>
                <a:ext cx="486367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" dirty="0" smtClean="0">
                    <a:latin typeface="MjsvymBymlfhTimesLTStd-Roman"/>
                  </a:rPr>
                  <a:t>©</a:t>
                </a:r>
                <a:r>
                  <a:rPr lang="fr-FR" sz="500" dirty="0" err="1" smtClean="0">
                    <a:latin typeface="MjsvymBymlfhTimesLTStd-Roman"/>
                  </a:rPr>
                  <a:t>H.Tinguy</a:t>
                </a:r>
                <a:endParaRPr lang="fr-FR" sz="500" dirty="0"/>
              </a:p>
            </p:txBody>
          </p:sp>
          <p:sp>
            <p:nvSpPr>
              <p:cNvPr id="75" name="ZoneTexte 74"/>
              <p:cNvSpPr txBox="1"/>
              <p:nvPr/>
            </p:nvSpPr>
            <p:spPr>
              <a:xfrm>
                <a:off x="10593008" y="2416649"/>
                <a:ext cx="14065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 smtClean="0"/>
                  <a:t>Salicorne</a:t>
                </a:r>
                <a:endParaRPr lang="fr-FR" sz="1050" dirty="0"/>
              </a:p>
            </p:txBody>
          </p:sp>
        </p:grpSp>
        <p:cxnSp>
          <p:nvCxnSpPr>
            <p:cNvPr id="72" name="Connecteur droit avec flèche 71"/>
            <p:cNvCxnSpPr/>
            <p:nvPr/>
          </p:nvCxnSpPr>
          <p:spPr>
            <a:xfrm flipV="1">
              <a:off x="11597083" y="839853"/>
              <a:ext cx="261876" cy="219809"/>
            </a:xfrm>
            <a:prstGeom prst="straightConnector1">
              <a:avLst/>
            </a:prstGeom>
            <a:ln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e 79"/>
          <p:cNvGrpSpPr/>
          <p:nvPr/>
        </p:nvGrpSpPr>
        <p:grpSpPr>
          <a:xfrm>
            <a:off x="8778160" y="2435134"/>
            <a:ext cx="1406553" cy="1516310"/>
            <a:chOff x="163139" y="3106089"/>
            <a:chExt cx="1406553" cy="1516310"/>
          </a:xfrm>
        </p:grpSpPr>
        <p:pic>
          <p:nvPicPr>
            <p:cNvPr id="81" name="Image 80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01" r="3226" b="19585"/>
            <a:stretch/>
          </p:blipFill>
          <p:spPr>
            <a:xfrm>
              <a:off x="277468" y="3106089"/>
              <a:ext cx="1078022" cy="1080000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993063" y="4019377"/>
              <a:ext cx="523103" cy="171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00" dirty="0" smtClean="0"/>
                <a:t>©</a:t>
              </a:r>
              <a:r>
                <a:rPr lang="fr-FR" sz="500" dirty="0" err="1" smtClean="0"/>
                <a:t>G.Arnal</a:t>
              </a:r>
              <a:endParaRPr lang="fr-FR" sz="500" dirty="0"/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163139" y="4164891"/>
              <a:ext cx="14065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smtClean="0"/>
                <a:t>Agrostis stolonifère</a:t>
              </a:r>
              <a:endParaRPr lang="fr-FR" sz="1050" dirty="0"/>
            </a:p>
          </p:txBody>
        </p:sp>
        <p:cxnSp>
          <p:nvCxnSpPr>
            <p:cNvPr id="84" name="Connecteur droit avec flèche 83"/>
            <p:cNvCxnSpPr/>
            <p:nvPr/>
          </p:nvCxnSpPr>
          <p:spPr>
            <a:xfrm flipH="1">
              <a:off x="310335" y="4369391"/>
              <a:ext cx="127340" cy="253008"/>
            </a:xfrm>
            <a:prstGeom prst="straightConnector1">
              <a:avLst/>
            </a:prstGeom>
            <a:ln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e 84"/>
          <p:cNvGrpSpPr/>
          <p:nvPr/>
        </p:nvGrpSpPr>
        <p:grpSpPr>
          <a:xfrm>
            <a:off x="9790377" y="1954485"/>
            <a:ext cx="1429002" cy="2085447"/>
            <a:chOff x="7715984" y="1402206"/>
            <a:chExt cx="1429002" cy="2085447"/>
          </a:xfrm>
        </p:grpSpPr>
        <p:grpSp>
          <p:nvGrpSpPr>
            <p:cNvPr id="86" name="Groupe 85"/>
            <p:cNvGrpSpPr/>
            <p:nvPr/>
          </p:nvGrpSpPr>
          <p:grpSpPr>
            <a:xfrm>
              <a:off x="7738433" y="1402206"/>
              <a:ext cx="1406553" cy="1329093"/>
              <a:chOff x="7709156" y="5146168"/>
              <a:chExt cx="1406553" cy="1329093"/>
            </a:xfrm>
          </p:grpSpPr>
          <p:pic>
            <p:nvPicPr>
              <p:cNvPr id="88" name="Image 87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46" t="22476" r="48970" b="22237"/>
              <a:stretch/>
            </p:blipFill>
            <p:spPr>
              <a:xfrm>
                <a:off x="7891086" y="5146168"/>
                <a:ext cx="1083095" cy="1080000"/>
              </a:xfrm>
              <a:prstGeom prst="rect">
                <a:avLst/>
              </a:prstGeom>
            </p:spPr>
          </p:pic>
          <p:sp>
            <p:nvSpPr>
              <p:cNvPr id="89" name="Rectangle 88"/>
              <p:cNvSpPr/>
              <p:nvPr/>
            </p:nvSpPr>
            <p:spPr>
              <a:xfrm>
                <a:off x="8589119" y="6057041"/>
                <a:ext cx="523103" cy="171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" dirty="0" smtClean="0"/>
                  <a:t>©</a:t>
                </a:r>
                <a:r>
                  <a:rPr lang="fr-FR" sz="500" dirty="0" err="1" smtClean="0"/>
                  <a:t>Y.Martin</a:t>
                </a:r>
                <a:endParaRPr lang="fr-FR" sz="500" dirty="0"/>
              </a:p>
            </p:txBody>
          </p:sp>
          <p:sp>
            <p:nvSpPr>
              <p:cNvPr id="90" name="ZoneTexte 89"/>
              <p:cNvSpPr txBox="1"/>
              <p:nvPr/>
            </p:nvSpPr>
            <p:spPr>
              <a:xfrm>
                <a:off x="7709156" y="6213651"/>
                <a:ext cx="14065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 smtClean="0"/>
                  <a:t>Renoncule</a:t>
                </a:r>
                <a:endParaRPr lang="fr-FR" sz="1050" dirty="0"/>
              </a:p>
            </p:txBody>
          </p:sp>
        </p:grpSp>
        <p:cxnSp>
          <p:nvCxnSpPr>
            <p:cNvPr id="87" name="Connecteur droit avec flèche 86"/>
            <p:cNvCxnSpPr/>
            <p:nvPr/>
          </p:nvCxnSpPr>
          <p:spPr>
            <a:xfrm flipH="1">
              <a:off x="7715984" y="2731299"/>
              <a:ext cx="600746" cy="756354"/>
            </a:xfrm>
            <a:prstGeom prst="straightConnector1">
              <a:avLst/>
            </a:prstGeom>
            <a:ln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e 115"/>
          <p:cNvGrpSpPr/>
          <p:nvPr/>
        </p:nvGrpSpPr>
        <p:grpSpPr>
          <a:xfrm>
            <a:off x="7083303" y="1932061"/>
            <a:ext cx="1406553" cy="1428690"/>
            <a:chOff x="7083303" y="1932061"/>
            <a:chExt cx="1406553" cy="1428690"/>
          </a:xfrm>
        </p:grpSpPr>
        <p:grpSp>
          <p:nvGrpSpPr>
            <p:cNvPr id="76" name="Groupe 75"/>
            <p:cNvGrpSpPr/>
            <p:nvPr/>
          </p:nvGrpSpPr>
          <p:grpSpPr>
            <a:xfrm>
              <a:off x="7083303" y="1932061"/>
              <a:ext cx="1406553" cy="1428690"/>
              <a:chOff x="4676059" y="630329"/>
              <a:chExt cx="1406553" cy="1428690"/>
            </a:xfrm>
          </p:grpSpPr>
          <p:pic>
            <p:nvPicPr>
              <p:cNvPr id="77" name="Image 7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9492" y="630329"/>
                <a:ext cx="1173221" cy="1152000"/>
              </a:xfrm>
              <a:prstGeom prst="rect">
                <a:avLst/>
              </a:prstGeom>
            </p:spPr>
          </p:pic>
          <p:sp>
            <p:nvSpPr>
              <p:cNvPr id="78" name="ZoneTexte 77"/>
              <p:cNvSpPr txBox="1"/>
              <p:nvPr/>
            </p:nvSpPr>
            <p:spPr>
              <a:xfrm>
                <a:off x="4676059" y="1791026"/>
                <a:ext cx="14065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 smtClean="0"/>
                  <a:t>Soude</a:t>
                </a:r>
                <a:endParaRPr lang="fr-FR" sz="1050" dirty="0"/>
              </a:p>
            </p:txBody>
          </p:sp>
          <p:cxnSp>
            <p:nvCxnSpPr>
              <p:cNvPr id="79" name="Connecteur droit avec flèche 78"/>
              <p:cNvCxnSpPr/>
              <p:nvPr/>
            </p:nvCxnSpPr>
            <p:spPr>
              <a:xfrm flipH="1">
                <a:off x="4681646" y="1854341"/>
                <a:ext cx="157224" cy="204678"/>
              </a:xfrm>
              <a:prstGeom prst="straightConnector1">
                <a:avLst/>
              </a:prstGeom>
              <a:ln>
                <a:solidFill>
                  <a:srgbClr val="008D8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Rectangle 114"/>
            <p:cNvSpPr/>
            <p:nvPr/>
          </p:nvSpPr>
          <p:spPr>
            <a:xfrm>
              <a:off x="7755047" y="2931911"/>
              <a:ext cx="673582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500" dirty="0"/>
                <a:t>luirig.altervista.org</a:t>
              </a:r>
            </a:p>
          </p:txBody>
        </p:sp>
      </p:grpSp>
      <p:grpSp>
        <p:nvGrpSpPr>
          <p:cNvPr id="125" name="Groupe 124"/>
          <p:cNvGrpSpPr/>
          <p:nvPr/>
        </p:nvGrpSpPr>
        <p:grpSpPr>
          <a:xfrm>
            <a:off x="10131187" y="2443602"/>
            <a:ext cx="2165184" cy="1594565"/>
            <a:chOff x="10131187" y="2443602"/>
            <a:chExt cx="2165184" cy="1594565"/>
          </a:xfrm>
        </p:grpSpPr>
        <p:grpSp>
          <p:nvGrpSpPr>
            <p:cNvPr id="113" name="Groupe 112"/>
            <p:cNvGrpSpPr/>
            <p:nvPr/>
          </p:nvGrpSpPr>
          <p:grpSpPr>
            <a:xfrm>
              <a:off x="10889818" y="2443602"/>
              <a:ext cx="1406553" cy="1315890"/>
              <a:chOff x="2794937" y="2820929"/>
              <a:chExt cx="1406553" cy="1315890"/>
            </a:xfrm>
          </p:grpSpPr>
          <p:grpSp>
            <p:nvGrpSpPr>
              <p:cNvPr id="111" name="Groupe 110"/>
              <p:cNvGrpSpPr/>
              <p:nvPr/>
            </p:nvGrpSpPr>
            <p:grpSpPr>
              <a:xfrm>
                <a:off x="3009497" y="2820929"/>
                <a:ext cx="1130087" cy="1080000"/>
                <a:chOff x="3009497" y="2820929"/>
                <a:chExt cx="1130087" cy="1080000"/>
              </a:xfrm>
            </p:grpSpPr>
            <p:pic>
              <p:nvPicPr>
                <p:cNvPr id="108" name="Image 107"/>
                <p:cNvPicPr>
                  <a:picLocks noChangeAspect="1"/>
                </p:cNvPicPr>
                <p:nvPr/>
              </p:nvPicPr>
              <p:blipFill rotWithShape="1">
                <a:blip r:embed="rId1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65" t="3761" r="6153" b="29758"/>
                <a:stretch/>
              </p:blipFill>
              <p:spPr>
                <a:xfrm>
                  <a:off x="3009497" y="2820929"/>
                  <a:ext cx="1075609" cy="1080000"/>
                </a:xfrm>
                <a:prstGeom prst="rect">
                  <a:avLst/>
                </a:prstGeom>
              </p:spPr>
            </p:pic>
            <p:sp>
              <p:nvSpPr>
                <p:cNvPr id="110" name="Rectangle 109"/>
                <p:cNvSpPr/>
                <p:nvPr/>
              </p:nvSpPr>
              <p:spPr>
                <a:xfrm>
                  <a:off x="3653217" y="3724887"/>
                  <a:ext cx="486367" cy="1692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500" dirty="0" smtClean="0">
                      <a:latin typeface="MjsvymBymlfhTimesLTStd-Roman"/>
                    </a:rPr>
                    <a:t>©</a:t>
                  </a:r>
                  <a:r>
                    <a:rPr lang="fr-FR" sz="500" dirty="0" err="1" smtClean="0">
                      <a:latin typeface="MjsvymBymlfhTimesLTStd-Roman"/>
                    </a:rPr>
                    <a:t>H.Tinguy</a:t>
                  </a:r>
                  <a:endParaRPr lang="fr-FR" sz="500" dirty="0"/>
                </a:p>
              </p:txBody>
            </p:sp>
          </p:grpSp>
          <p:sp>
            <p:nvSpPr>
              <p:cNvPr id="112" name="ZoneTexte 111"/>
              <p:cNvSpPr txBox="1"/>
              <p:nvPr/>
            </p:nvSpPr>
            <p:spPr>
              <a:xfrm>
                <a:off x="2794937" y="3875209"/>
                <a:ext cx="14065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 err="1" smtClean="0"/>
                  <a:t>Lysimache</a:t>
                </a:r>
                <a:r>
                  <a:rPr lang="fr-FR" sz="1050" dirty="0" smtClean="0"/>
                  <a:t> maritime</a:t>
                </a:r>
                <a:endParaRPr lang="fr-FR" sz="1050" dirty="0"/>
              </a:p>
            </p:txBody>
          </p:sp>
        </p:grpSp>
        <p:cxnSp>
          <p:nvCxnSpPr>
            <p:cNvPr id="120" name="Connecteur droit avec flèche 119"/>
            <p:cNvCxnSpPr/>
            <p:nvPr/>
          </p:nvCxnSpPr>
          <p:spPr>
            <a:xfrm flipH="1">
              <a:off x="10131187" y="3661508"/>
              <a:ext cx="873355" cy="376659"/>
            </a:xfrm>
            <a:prstGeom prst="straightConnector1">
              <a:avLst/>
            </a:prstGeom>
            <a:ln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Connecteur droit avec flèche 127"/>
          <p:cNvCxnSpPr/>
          <p:nvPr/>
        </p:nvCxnSpPr>
        <p:spPr>
          <a:xfrm flipH="1">
            <a:off x="1318763" y="2687216"/>
            <a:ext cx="209984" cy="577227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 de texte 2"/>
          <p:cNvSpPr txBox="1">
            <a:spLocks noChangeArrowheads="1"/>
          </p:cNvSpPr>
          <p:nvPr/>
        </p:nvSpPr>
        <p:spPr bwMode="auto">
          <a:xfrm>
            <a:off x="248151" y="6235419"/>
            <a:ext cx="1344158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 : Tolérance au sel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9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5032782" y="1888783"/>
            <a:ext cx="6601830" cy="5020408"/>
            <a:chOff x="5032782" y="1888783"/>
            <a:chExt cx="6601830" cy="5020408"/>
          </a:xfrm>
        </p:grpSpPr>
        <p:grpSp>
          <p:nvGrpSpPr>
            <p:cNvPr id="17" name="Groupe 16"/>
            <p:cNvGrpSpPr/>
            <p:nvPr/>
          </p:nvGrpSpPr>
          <p:grpSpPr>
            <a:xfrm>
              <a:off x="5154681" y="1888783"/>
              <a:ext cx="6479931" cy="5020408"/>
              <a:chOff x="0" y="0"/>
              <a:chExt cx="6844030" cy="5172710"/>
            </a:xfrm>
          </p:grpSpPr>
          <p:grpSp>
            <p:nvGrpSpPr>
              <p:cNvPr id="18" name="Groupe 17"/>
              <p:cNvGrpSpPr/>
              <p:nvPr/>
            </p:nvGrpSpPr>
            <p:grpSpPr>
              <a:xfrm>
                <a:off x="0" y="0"/>
                <a:ext cx="6844030" cy="5172710"/>
                <a:chOff x="0" y="0"/>
                <a:chExt cx="6844030" cy="5172710"/>
              </a:xfrm>
            </p:grpSpPr>
            <p:pic>
              <p:nvPicPr>
                <p:cNvPr id="21" name="Image 20" descr="C:\Users\mdebue\Desktop\plot_zoom_pn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633" r="4400"/>
                <a:stretch/>
              </p:blipFill>
              <p:spPr bwMode="auto">
                <a:xfrm>
                  <a:off x="0" y="0"/>
                  <a:ext cx="6844030" cy="51727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grpSp>
              <p:nvGrpSpPr>
                <p:cNvPr id="22" name="Groupe 21"/>
                <p:cNvGrpSpPr/>
                <p:nvPr/>
              </p:nvGrpSpPr>
              <p:grpSpPr>
                <a:xfrm>
                  <a:off x="586854" y="4428699"/>
                  <a:ext cx="4742208" cy="695950"/>
                  <a:chOff x="0" y="0"/>
                  <a:chExt cx="4742208" cy="695950"/>
                </a:xfrm>
              </p:grpSpPr>
              <p:sp>
                <p:nvSpPr>
                  <p:cNvPr id="41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484495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182" y="68238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8364" y="313898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4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194" y="272955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376" y="129653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6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3205" y="0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4400" y="245659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8770" y="245659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01253" y="341194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0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9617" y="238835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7635" y="129653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4835" y="143301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3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88859" y="54591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30053" y="150125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0113" y="129653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3" name="Groupe 22"/>
                <p:cNvGrpSpPr/>
                <p:nvPr/>
              </p:nvGrpSpPr>
              <p:grpSpPr>
                <a:xfrm>
                  <a:off x="791570" y="1201003"/>
                  <a:ext cx="4530668" cy="1153151"/>
                  <a:chOff x="218364" y="313898"/>
                  <a:chExt cx="4530668" cy="1153151"/>
                </a:xfrm>
              </p:grpSpPr>
              <p:sp>
                <p:nvSpPr>
                  <p:cNvPr id="24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8364" y="313898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194" y="552289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58" y="511790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3205" y="551946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7576" y="627796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8770" y="689211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018" y="838865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33290" y="763376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7635" y="805217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31659" y="852985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88859" y="893675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3753" y="907576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" name="Zone de 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6937" y="1255594"/>
                    <a:ext cx="252095" cy="211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*</a:t>
                    </a:r>
                    <a:endParaRPr lang="fr-FR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9" name="Zone de texte 2"/>
              <p:cNvSpPr txBox="1">
                <a:spLocks noChangeArrowheads="1"/>
              </p:cNvSpPr>
              <p:nvPr/>
            </p:nvSpPr>
            <p:spPr bwMode="auto">
              <a:xfrm>
                <a:off x="2763284" y="2735304"/>
                <a:ext cx="252095" cy="211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endPara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Zone de texte 2"/>
              <p:cNvSpPr txBox="1">
                <a:spLocks noChangeArrowheads="1"/>
              </p:cNvSpPr>
              <p:nvPr/>
            </p:nvSpPr>
            <p:spPr bwMode="auto">
              <a:xfrm>
                <a:off x="2906585" y="2714833"/>
                <a:ext cx="1610256" cy="385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Limicoles ou échassiers</a:t>
                </a:r>
              </a:p>
            </p:txBody>
          </p:sp>
        </p:grpSp>
        <p:sp>
          <p:nvSpPr>
            <p:cNvPr id="89" name="ZoneTexte 88"/>
            <p:cNvSpPr txBox="1"/>
            <p:nvPr/>
          </p:nvSpPr>
          <p:spPr>
            <a:xfrm rot="16200000">
              <a:off x="4449655" y="3465369"/>
              <a:ext cx="14432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Estimation de l’effet</a:t>
              </a:r>
              <a:endParaRPr lang="fr-FR" sz="1200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2788" y="1711121"/>
            <a:ext cx="2966314" cy="4625988"/>
            <a:chOff x="62788" y="1711121"/>
            <a:chExt cx="2966314" cy="4625988"/>
          </a:xfrm>
        </p:grpSpPr>
        <p:grpSp>
          <p:nvGrpSpPr>
            <p:cNvPr id="13" name="Groupe 12"/>
            <p:cNvGrpSpPr/>
            <p:nvPr/>
          </p:nvGrpSpPr>
          <p:grpSpPr>
            <a:xfrm>
              <a:off x="62788" y="1711121"/>
              <a:ext cx="2966314" cy="4625988"/>
              <a:chOff x="62788" y="1711121"/>
              <a:chExt cx="2966314" cy="4625988"/>
            </a:xfrm>
          </p:grpSpPr>
          <p:pic>
            <p:nvPicPr>
              <p:cNvPr id="16" name="Image 15" descr="C:\Users\mdebue\Documents\MNHN\RS\RS6\Plot_Eco_BARI_Fr.png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3" t="17006" r="54865" b="6617"/>
              <a:stretch/>
            </p:blipFill>
            <p:spPr bwMode="auto">
              <a:xfrm>
                <a:off x="301720" y="3040824"/>
                <a:ext cx="2024380" cy="329628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6" name="ZoneTexte 85"/>
              <p:cNvSpPr txBox="1"/>
              <p:nvPr/>
            </p:nvSpPr>
            <p:spPr>
              <a:xfrm>
                <a:off x="62788" y="1711121"/>
                <a:ext cx="29663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/>
                  <a:t>Modification de l’abondance par écologie - Oiseaux</a:t>
                </a:r>
                <a:endParaRPr lang="fr-FR" b="1" dirty="0"/>
              </a:p>
            </p:txBody>
          </p:sp>
        </p:grpSp>
        <p:sp>
          <p:nvSpPr>
            <p:cNvPr id="88" name="ZoneTexte 87"/>
            <p:cNvSpPr txBox="1"/>
            <p:nvPr/>
          </p:nvSpPr>
          <p:spPr>
            <a:xfrm rot="16200000">
              <a:off x="-281408" y="3786038"/>
              <a:ext cx="14432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Estimation de l’effet</a:t>
              </a:r>
              <a:endParaRPr lang="fr-FR" sz="1200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0" y="1089616"/>
            <a:ext cx="155445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Contexte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2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2783339" y="1082051"/>
            <a:ext cx="1991842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Méthode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6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5728121" y="1082051"/>
            <a:ext cx="238217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7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8643669" y="1082051"/>
            <a:ext cx="3535768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Conclusion &amp; Perspectives</a:t>
            </a:r>
            <a:endParaRPr lang="fr-FR" dirty="0">
              <a:solidFill>
                <a:srgbClr val="00B4B0"/>
              </a:solidFill>
            </a:endParaRPr>
          </a:p>
        </p:txBody>
      </p:sp>
      <p:grpSp>
        <p:nvGrpSpPr>
          <p:cNvPr id="57" name="Groupe 56"/>
          <p:cNvGrpSpPr/>
          <p:nvPr/>
        </p:nvGrpSpPr>
        <p:grpSpPr>
          <a:xfrm>
            <a:off x="5517607" y="3516214"/>
            <a:ext cx="1406553" cy="1957929"/>
            <a:chOff x="495422" y="3902906"/>
            <a:chExt cx="1406553" cy="1957929"/>
          </a:xfrm>
        </p:grpSpPr>
        <p:grpSp>
          <p:nvGrpSpPr>
            <p:cNvPr id="58" name="Groupe 57"/>
            <p:cNvGrpSpPr/>
            <p:nvPr/>
          </p:nvGrpSpPr>
          <p:grpSpPr>
            <a:xfrm>
              <a:off x="649528" y="4530545"/>
              <a:ext cx="1176351" cy="1110006"/>
              <a:chOff x="4569974" y="4317289"/>
              <a:chExt cx="1176351" cy="1110006"/>
            </a:xfrm>
          </p:grpSpPr>
          <p:pic>
            <p:nvPicPr>
              <p:cNvPr id="61" name="Image 6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9974" y="4317289"/>
                <a:ext cx="1080000" cy="1080000"/>
              </a:xfrm>
              <a:prstGeom prst="rect">
                <a:avLst/>
              </a:prstGeom>
            </p:spPr>
          </p:pic>
          <p:sp>
            <p:nvSpPr>
              <p:cNvPr id="62" name="Rectangle 61"/>
              <p:cNvSpPr/>
              <p:nvPr/>
            </p:nvSpPr>
            <p:spPr>
              <a:xfrm>
                <a:off x="5124763" y="5258018"/>
                <a:ext cx="621562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" dirty="0" smtClean="0">
                    <a:latin typeface="MjsvymBymlfhTimesLTStd-Roman"/>
                  </a:rPr>
                  <a:t>©Oiseaux.net</a:t>
                </a:r>
                <a:endParaRPr lang="fr-FR" sz="500" dirty="0"/>
              </a:p>
            </p:txBody>
          </p:sp>
        </p:grpSp>
        <p:sp>
          <p:nvSpPr>
            <p:cNvPr id="59" name="ZoneTexte 58"/>
            <p:cNvSpPr txBox="1"/>
            <p:nvPr/>
          </p:nvSpPr>
          <p:spPr>
            <a:xfrm>
              <a:off x="495422" y="5599225"/>
              <a:ext cx="14065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smtClean="0"/>
                <a:t>Aigrette</a:t>
              </a:r>
              <a:endParaRPr lang="fr-FR" sz="1050" dirty="0"/>
            </a:p>
          </p:txBody>
        </p:sp>
        <p:cxnSp>
          <p:nvCxnSpPr>
            <p:cNvPr id="60" name="Connecteur droit avec flèche 59"/>
            <p:cNvCxnSpPr/>
            <p:nvPr/>
          </p:nvCxnSpPr>
          <p:spPr>
            <a:xfrm flipV="1">
              <a:off x="1265408" y="3902906"/>
              <a:ext cx="57045" cy="563663"/>
            </a:xfrm>
            <a:prstGeom prst="straightConnector1">
              <a:avLst/>
            </a:prstGeom>
            <a:ln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 62"/>
          <p:cNvGrpSpPr/>
          <p:nvPr/>
        </p:nvGrpSpPr>
        <p:grpSpPr>
          <a:xfrm>
            <a:off x="3960489" y="1772837"/>
            <a:ext cx="2148403" cy="1336299"/>
            <a:chOff x="1596958" y="673988"/>
            <a:chExt cx="2148403" cy="1336299"/>
          </a:xfrm>
        </p:grpSpPr>
        <p:grpSp>
          <p:nvGrpSpPr>
            <p:cNvPr id="64" name="Groupe 63"/>
            <p:cNvGrpSpPr/>
            <p:nvPr/>
          </p:nvGrpSpPr>
          <p:grpSpPr>
            <a:xfrm>
              <a:off x="1764020" y="673988"/>
              <a:ext cx="1200822" cy="1099894"/>
              <a:chOff x="4125028" y="1762938"/>
              <a:chExt cx="1200822" cy="1099894"/>
            </a:xfrm>
          </p:grpSpPr>
          <p:pic>
            <p:nvPicPr>
              <p:cNvPr id="67" name="Image 6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5028" y="1762938"/>
                <a:ext cx="1080000" cy="1080000"/>
              </a:xfrm>
              <a:prstGeom prst="rect">
                <a:avLst/>
              </a:prstGeom>
            </p:spPr>
          </p:pic>
          <p:sp>
            <p:nvSpPr>
              <p:cNvPr id="68" name="Rectangle 67"/>
              <p:cNvSpPr/>
              <p:nvPr/>
            </p:nvSpPr>
            <p:spPr>
              <a:xfrm>
                <a:off x="4704288" y="2693555"/>
                <a:ext cx="621562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" dirty="0" smtClean="0">
                    <a:latin typeface="MjsvymBymlfhTimesLTStd-Roman"/>
                  </a:rPr>
                  <a:t>©Oiseaux.net</a:t>
                </a:r>
                <a:endParaRPr lang="fr-FR" sz="500" dirty="0"/>
              </a:p>
            </p:txBody>
          </p:sp>
        </p:grpSp>
        <p:sp>
          <p:nvSpPr>
            <p:cNvPr id="65" name="ZoneTexte 64"/>
            <p:cNvSpPr txBox="1"/>
            <p:nvPr/>
          </p:nvSpPr>
          <p:spPr>
            <a:xfrm>
              <a:off x="1596958" y="1748677"/>
              <a:ext cx="14065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smtClean="0"/>
                <a:t>Gravelot</a:t>
              </a:r>
              <a:endParaRPr lang="fr-FR" sz="1050" dirty="0"/>
            </a:p>
          </p:txBody>
        </p:sp>
        <p:cxnSp>
          <p:nvCxnSpPr>
            <p:cNvPr id="66" name="Connecteur droit avec flèche 65"/>
            <p:cNvCxnSpPr/>
            <p:nvPr/>
          </p:nvCxnSpPr>
          <p:spPr>
            <a:xfrm>
              <a:off x="2916202" y="1370435"/>
              <a:ext cx="829159" cy="319434"/>
            </a:xfrm>
            <a:prstGeom prst="straightConnector1">
              <a:avLst/>
            </a:prstGeom>
            <a:ln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e 68"/>
          <p:cNvGrpSpPr/>
          <p:nvPr/>
        </p:nvGrpSpPr>
        <p:grpSpPr>
          <a:xfrm>
            <a:off x="3812602" y="3514276"/>
            <a:ext cx="2274337" cy="2221329"/>
            <a:chOff x="1553552" y="4933710"/>
            <a:chExt cx="2274337" cy="2221329"/>
          </a:xfrm>
        </p:grpSpPr>
        <p:grpSp>
          <p:nvGrpSpPr>
            <p:cNvPr id="70" name="Groupe 69"/>
            <p:cNvGrpSpPr/>
            <p:nvPr/>
          </p:nvGrpSpPr>
          <p:grpSpPr>
            <a:xfrm>
              <a:off x="1701439" y="5803684"/>
              <a:ext cx="1215993" cy="1089745"/>
              <a:chOff x="4897624" y="2447593"/>
              <a:chExt cx="1215993" cy="1089745"/>
            </a:xfrm>
          </p:grpSpPr>
          <p:pic>
            <p:nvPicPr>
              <p:cNvPr id="73" name="Image 72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7624" y="2447593"/>
                <a:ext cx="1083614" cy="1080000"/>
              </a:xfrm>
              <a:prstGeom prst="rect">
                <a:avLst/>
              </a:prstGeom>
            </p:spPr>
          </p:pic>
          <p:sp>
            <p:nvSpPr>
              <p:cNvPr id="74" name="Rectangle 73"/>
              <p:cNvSpPr/>
              <p:nvPr/>
            </p:nvSpPr>
            <p:spPr>
              <a:xfrm>
                <a:off x="5492055" y="3368061"/>
                <a:ext cx="621562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" dirty="0" smtClean="0">
                    <a:latin typeface="MjsvymBymlfhTimesLTStd-Roman"/>
                  </a:rPr>
                  <a:t>©Oiseaux.net</a:t>
                </a:r>
                <a:endParaRPr lang="fr-FR" sz="500" dirty="0"/>
              </a:p>
            </p:txBody>
          </p:sp>
        </p:grpSp>
        <p:sp>
          <p:nvSpPr>
            <p:cNvPr id="71" name="ZoneTexte 70"/>
            <p:cNvSpPr txBox="1"/>
            <p:nvPr/>
          </p:nvSpPr>
          <p:spPr>
            <a:xfrm>
              <a:off x="1553552" y="6893429"/>
              <a:ext cx="14065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smtClean="0"/>
                <a:t>Chevalier</a:t>
              </a:r>
              <a:endParaRPr lang="fr-FR" sz="1050" dirty="0"/>
            </a:p>
          </p:txBody>
        </p:sp>
        <p:cxnSp>
          <p:nvCxnSpPr>
            <p:cNvPr id="72" name="Connecteur droit avec flèche 71"/>
            <p:cNvCxnSpPr/>
            <p:nvPr/>
          </p:nvCxnSpPr>
          <p:spPr>
            <a:xfrm flipV="1">
              <a:off x="2801534" y="4933710"/>
              <a:ext cx="1026355" cy="1278711"/>
            </a:xfrm>
            <a:prstGeom prst="straightConnector1">
              <a:avLst/>
            </a:prstGeom>
            <a:ln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>
            <a:off x="10958553" y="1837362"/>
            <a:ext cx="1406553" cy="2087175"/>
            <a:chOff x="7653540" y="5026833"/>
            <a:chExt cx="1406553" cy="2087175"/>
          </a:xfrm>
        </p:grpSpPr>
        <p:pic>
          <p:nvPicPr>
            <p:cNvPr id="76" name="Image 7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8204" y="5026833"/>
              <a:ext cx="1080000" cy="1080000"/>
            </a:xfrm>
            <a:prstGeom prst="rect">
              <a:avLst/>
            </a:prstGeom>
          </p:spPr>
        </p:pic>
        <p:sp>
          <p:nvSpPr>
            <p:cNvPr id="77" name="Rectangle 76"/>
            <p:cNvSpPr/>
            <p:nvPr/>
          </p:nvSpPr>
          <p:spPr>
            <a:xfrm>
              <a:off x="8345844" y="5956043"/>
              <a:ext cx="621562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00" dirty="0" smtClean="0">
                  <a:latin typeface="MjsvymBymlfhTimesLTStd-Roman"/>
                </a:rPr>
                <a:t>©Oiseaux.net</a:t>
              </a:r>
              <a:endParaRPr lang="fr-FR" sz="500" dirty="0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7653540" y="6122762"/>
              <a:ext cx="140655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smtClean="0"/>
                <a:t>Chardonneret</a:t>
              </a:r>
              <a:endParaRPr lang="fr-FR" sz="1050" dirty="0"/>
            </a:p>
          </p:txBody>
        </p:sp>
        <p:cxnSp>
          <p:nvCxnSpPr>
            <p:cNvPr id="79" name="Connecteur droit avec flèche 78"/>
            <p:cNvCxnSpPr/>
            <p:nvPr/>
          </p:nvCxnSpPr>
          <p:spPr>
            <a:xfrm flipH="1">
              <a:off x="8252515" y="6371028"/>
              <a:ext cx="181677" cy="742980"/>
            </a:xfrm>
            <a:prstGeom prst="straightConnector1">
              <a:avLst/>
            </a:prstGeom>
            <a:ln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e 79"/>
          <p:cNvGrpSpPr/>
          <p:nvPr/>
        </p:nvGrpSpPr>
        <p:grpSpPr>
          <a:xfrm>
            <a:off x="9467206" y="1841914"/>
            <a:ext cx="1858098" cy="1801524"/>
            <a:chOff x="6354966" y="4371695"/>
            <a:chExt cx="1858098" cy="1801524"/>
          </a:xfrm>
        </p:grpSpPr>
        <p:grpSp>
          <p:nvGrpSpPr>
            <p:cNvPr id="81" name="Groupe 80"/>
            <p:cNvGrpSpPr/>
            <p:nvPr/>
          </p:nvGrpSpPr>
          <p:grpSpPr>
            <a:xfrm>
              <a:off x="6354966" y="4371695"/>
              <a:ext cx="1858098" cy="1801524"/>
              <a:chOff x="8543103" y="3968741"/>
              <a:chExt cx="1858098" cy="1801524"/>
            </a:xfrm>
          </p:grpSpPr>
          <p:pic>
            <p:nvPicPr>
              <p:cNvPr id="83" name="Image 82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8080" y="3968741"/>
                <a:ext cx="1080000" cy="1080000"/>
              </a:xfrm>
              <a:prstGeom prst="rect">
                <a:avLst/>
              </a:prstGeom>
            </p:spPr>
          </p:pic>
          <p:sp>
            <p:nvSpPr>
              <p:cNvPr id="84" name="ZoneTexte 83"/>
              <p:cNvSpPr txBox="1"/>
              <p:nvPr/>
            </p:nvSpPr>
            <p:spPr>
              <a:xfrm>
                <a:off x="8543103" y="5069488"/>
                <a:ext cx="140655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 smtClean="0"/>
                  <a:t>Bruant</a:t>
                </a:r>
                <a:endParaRPr lang="fr-FR" sz="1050" dirty="0"/>
              </a:p>
            </p:txBody>
          </p:sp>
          <p:cxnSp>
            <p:nvCxnSpPr>
              <p:cNvPr id="85" name="Connecteur droit avec flèche 84"/>
              <p:cNvCxnSpPr/>
              <p:nvPr/>
            </p:nvCxnSpPr>
            <p:spPr>
              <a:xfrm>
                <a:off x="9679670" y="5160135"/>
                <a:ext cx="721531" cy="610130"/>
              </a:xfrm>
              <a:prstGeom prst="straightConnector1">
                <a:avLst/>
              </a:prstGeom>
              <a:ln>
                <a:solidFill>
                  <a:srgbClr val="008D8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Rectangle 81"/>
            <p:cNvSpPr/>
            <p:nvPr/>
          </p:nvSpPr>
          <p:spPr>
            <a:xfrm>
              <a:off x="7167956" y="5309808"/>
              <a:ext cx="621562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00" dirty="0" smtClean="0">
                  <a:latin typeface="MjsvymBymlfhTimesLTStd-Roman"/>
                </a:rPr>
                <a:t>©Oiseaux.net</a:t>
              </a:r>
              <a:endParaRPr lang="fr-FR" sz="500" dirty="0"/>
            </a:p>
          </p:txBody>
        </p:sp>
      </p:grpSp>
      <p:cxnSp>
        <p:nvCxnSpPr>
          <p:cNvPr id="56" name="Connecteur droit avec flèche 55"/>
          <p:cNvCxnSpPr/>
          <p:nvPr/>
        </p:nvCxnSpPr>
        <p:spPr>
          <a:xfrm flipH="1">
            <a:off x="1766068" y="2549028"/>
            <a:ext cx="285807" cy="561392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6005746" y="1503570"/>
            <a:ext cx="551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Modification de l’abondance par espèce - Oiseaux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4533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393838" y="1947090"/>
            <a:ext cx="6918161" cy="4910909"/>
            <a:chOff x="2393838" y="1947090"/>
            <a:chExt cx="6918161" cy="4910909"/>
          </a:xfrm>
        </p:grpSpPr>
        <p:pic>
          <p:nvPicPr>
            <p:cNvPr id="16" name="Image 15" descr="C:\Users\mdebue\Desktop\plot_zoom_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7" r="2619"/>
            <a:stretch/>
          </p:blipFill>
          <p:spPr bwMode="auto">
            <a:xfrm>
              <a:off x="2497850" y="1947090"/>
              <a:ext cx="6814149" cy="491090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6" name="ZoneTexte 45"/>
            <p:cNvSpPr txBox="1"/>
            <p:nvPr/>
          </p:nvSpPr>
          <p:spPr>
            <a:xfrm rot="16200000">
              <a:off x="1810711" y="3758769"/>
              <a:ext cx="14432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Estimation de l’effet</a:t>
              </a:r>
              <a:endParaRPr lang="fr-FR" sz="1200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0" y="1089616"/>
            <a:ext cx="155445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Contexte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2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2783339" y="1082051"/>
            <a:ext cx="1991842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Méthode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6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5728121" y="1082051"/>
            <a:ext cx="238217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7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8643669" y="1082051"/>
            <a:ext cx="3535768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Conclusion &amp; Perspectives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1780" y="1947091"/>
            <a:ext cx="457200" cy="2795846"/>
          </a:xfrm>
          <a:prstGeom prst="rect">
            <a:avLst/>
          </a:prstGeom>
          <a:noFill/>
          <a:ln>
            <a:solidFill>
              <a:srgbClr val="00A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906784" y="3897268"/>
            <a:ext cx="423672" cy="958267"/>
          </a:xfrm>
          <a:prstGeom prst="rect">
            <a:avLst/>
          </a:prstGeom>
          <a:noFill/>
          <a:ln>
            <a:solidFill>
              <a:srgbClr val="00A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904924" y="4387845"/>
            <a:ext cx="884416" cy="710184"/>
          </a:xfrm>
          <a:prstGeom prst="rect">
            <a:avLst/>
          </a:prstGeom>
          <a:noFill/>
          <a:ln>
            <a:solidFill>
              <a:srgbClr val="00A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935013" y="4387845"/>
            <a:ext cx="189766" cy="710184"/>
          </a:xfrm>
          <a:prstGeom prst="rect">
            <a:avLst/>
          </a:prstGeom>
          <a:noFill/>
          <a:ln>
            <a:solidFill>
              <a:srgbClr val="00A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grpSp>
        <p:nvGrpSpPr>
          <p:cNvPr id="21" name="Groupe 20"/>
          <p:cNvGrpSpPr/>
          <p:nvPr/>
        </p:nvGrpSpPr>
        <p:grpSpPr>
          <a:xfrm>
            <a:off x="809206" y="4505100"/>
            <a:ext cx="2560883" cy="1313083"/>
            <a:chOff x="3253604" y="4872064"/>
            <a:chExt cx="2560883" cy="1313083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3604" y="5382821"/>
              <a:ext cx="1705661" cy="52388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179951" y="5770436"/>
              <a:ext cx="785684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00" dirty="0" smtClean="0">
                  <a:latin typeface="MjsvymBymlfhTimesLTStd-Roman"/>
                </a:rPr>
                <a:t>©fishesoftexas.org</a:t>
              </a:r>
              <a:endParaRPr lang="fr-FR" sz="5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284567" y="5931231"/>
              <a:ext cx="163588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err="1" smtClean="0"/>
                <a:t>Capucette</a:t>
              </a:r>
              <a:r>
                <a:rPr lang="fr-FR" sz="1050" dirty="0" smtClean="0"/>
                <a:t> de l’Atlantique</a:t>
              </a:r>
              <a:endParaRPr lang="fr-FR" sz="1050" dirty="0"/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V="1">
              <a:off x="5014062" y="4872064"/>
              <a:ext cx="800425" cy="561572"/>
            </a:xfrm>
            <a:prstGeom prst="straightConnector1">
              <a:avLst/>
            </a:prstGeom>
            <a:ln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5008121" y="2923368"/>
            <a:ext cx="1854654" cy="1695527"/>
            <a:chOff x="6110176" y="1045491"/>
            <a:chExt cx="1854654" cy="1695527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4228" y="1045491"/>
              <a:ext cx="1749139" cy="822095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7179146" y="1577263"/>
              <a:ext cx="785684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00" dirty="0" smtClean="0">
                  <a:latin typeface="MjsvymBymlfhTimesLTStd-Roman"/>
                </a:rPr>
                <a:t>©fishesoftexas.org</a:t>
              </a:r>
              <a:endParaRPr lang="fr-FR" sz="5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110176" y="1733248"/>
              <a:ext cx="163588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 err="1" smtClean="0"/>
                <a:t>Lucania</a:t>
              </a:r>
              <a:r>
                <a:rPr lang="fr-FR" sz="1050" i="1" dirty="0" smtClean="0"/>
                <a:t> </a:t>
              </a:r>
              <a:r>
                <a:rPr lang="fr-FR" sz="1050" i="1" dirty="0" err="1" smtClean="0"/>
                <a:t>parva</a:t>
              </a:r>
              <a:endParaRPr lang="fr-FR" sz="1050" i="1" dirty="0"/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7561000" y="1860206"/>
              <a:ext cx="241546" cy="880812"/>
            </a:xfrm>
            <a:prstGeom prst="straightConnector1">
              <a:avLst/>
            </a:prstGeom>
            <a:ln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/>
          <p:nvPr/>
        </p:nvGrpSpPr>
        <p:grpSpPr>
          <a:xfrm>
            <a:off x="6897379" y="2258732"/>
            <a:ext cx="1776970" cy="1566461"/>
            <a:chOff x="7940792" y="1693420"/>
            <a:chExt cx="1776970" cy="1566461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792" y="1693420"/>
              <a:ext cx="1346882" cy="897921"/>
            </a:xfrm>
            <a:prstGeom prst="rect">
              <a:avLst/>
            </a:prstGeom>
          </p:spPr>
        </p:pic>
        <p:sp>
          <p:nvSpPr>
            <p:cNvPr id="35" name="ZoneTexte 34"/>
            <p:cNvSpPr txBox="1"/>
            <p:nvPr/>
          </p:nvSpPr>
          <p:spPr>
            <a:xfrm>
              <a:off x="8049396" y="2580144"/>
              <a:ext cx="1123779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smtClean="0"/>
                <a:t>Crabe bleu</a:t>
              </a:r>
              <a:endParaRPr lang="fr-FR" sz="105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932078" y="2461287"/>
              <a:ext cx="785684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00" dirty="0" smtClean="0">
                  <a:latin typeface="MjsvymBymlfhTimesLTStd-Roman"/>
                </a:rPr>
                <a:t>©flickr.com</a:t>
              </a:r>
              <a:endParaRPr lang="fr-FR" sz="500" dirty="0"/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 flipH="1">
              <a:off x="8163931" y="2834060"/>
              <a:ext cx="133994" cy="425821"/>
            </a:xfrm>
            <a:prstGeom prst="straightConnector1">
              <a:avLst/>
            </a:prstGeom>
            <a:ln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 39"/>
          <p:cNvGrpSpPr/>
          <p:nvPr/>
        </p:nvGrpSpPr>
        <p:grpSpPr>
          <a:xfrm>
            <a:off x="635836" y="1902359"/>
            <a:ext cx="2462779" cy="610315"/>
            <a:chOff x="381613" y="611184"/>
            <a:chExt cx="2462779" cy="610315"/>
          </a:xfrm>
        </p:grpSpPr>
        <p:grpSp>
          <p:nvGrpSpPr>
            <p:cNvPr id="41" name="Groupe 40"/>
            <p:cNvGrpSpPr/>
            <p:nvPr/>
          </p:nvGrpSpPr>
          <p:grpSpPr>
            <a:xfrm>
              <a:off x="381613" y="611184"/>
              <a:ext cx="1885401" cy="610315"/>
              <a:chOff x="1003812" y="1888601"/>
              <a:chExt cx="1885401" cy="610315"/>
            </a:xfrm>
          </p:grpSpPr>
          <p:pic>
            <p:nvPicPr>
              <p:cNvPr id="43" name="Image 4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812" y="1888601"/>
                <a:ext cx="1749569" cy="357412"/>
              </a:xfrm>
              <a:prstGeom prst="rect">
                <a:avLst/>
              </a:prstGeom>
            </p:spPr>
          </p:pic>
          <p:sp>
            <p:nvSpPr>
              <p:cNvPr id="44" name="Rectangle 43"/>
              <p:cNvSpPr/>
              <p:nvPr/>
            </p:nvSpPr>
            <p:spPr>
              <a:xfrm>
                <a:off x="1868858" y="2114160"/>
                <a:ext cx="1020355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" dirty="0" smtClean="0">
                    <a:latin typeface="MjsvymBymlfhTimesLTStd-Roman"/>
                  </a:rPr>
                  <a:t>©marylandbiodiversity.com</a:t>
                </a:r>
                <a:endParaRPr lang="fr-FR" sz="500" dirty="0"/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1050915" y="2245000"/>
                <a:ext cx="163588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i="1" dirty="0" err="1" smtClean="0"/>
                  <a:t>Fundulus</a:t>
                </a:r>
                <a:r>
                  <a:rPr lang="fr-FR" sz="1050" i="1" dirty="0" smtClean="0"/>
                  <a:t> </a:t>
                </a:r>
                <a:r>
                  <a:rPr lang="fr-FR" sz="1050" i="1" dirty="0" err="1" smtClean="0"/>
                  <a:t>majalis</a:t>
                </a:r>
                <a:endParaRPr lang="fr-FR" sz="1050" i="1" dirty="0"/>
              </a:p>
            </p:txBody>
          </p:sp>
        </p:grpSp>
        <p:cxnSp>
          <p:nvCxnSpPr>
            <p:cNvPr id="42" name="Connecteur droit avec flèche 41"/>
            <p:cNvCxnSpPr/>
            <p:nvPr/>
          </p:nvCxnSpPr>
          <p:spPr>
            <a:xfrm>
              <a:off x="2209023" y="747908"/>
              <a:ext cx="635369" cy="261164"/>
            </a:xfrm>
            <a:prstGeom prst="straightConnector1">
              <a:avLst/>
            </a:prstGeom>
            <a:ln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ZoneTexte 46"/>
          <p:cNvSpPr txBox="1"/>
          <p:nvPr/>
        </p:nvSpPr>
        <p:spPr>
          <a:xfrm>
            <a:off x="2279736" y="1505683"/>
            <a:ext cx="763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Modification de l’abondance par espèce – Poissons et Macrocrustacés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894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0" y="1089616"/>
            <a:ext cx="155445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Contexte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2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2783339" y="1082051"/>
            <a:ext cx="1991842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Méthode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6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5728121" y="1082051"/>
            <a:ext cx="238217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7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8643669" y="1082051"/>
            <a:ext cx="3535768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Conclusion &amp; Perspectives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9063" y="3552883"/>
            <a:ext cx="1140290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Résultats non significatifs :</a:t>
            </a:r>
          </a:p>
          <a:p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Effet non mis en évidence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Nombre </a:t>
            </a:r>
            <a:r>
              <a:rPr lang="fr-FR" dirty="0" smtClean="0"/>
              <a:t>restreint d’études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Manque </a:t>
            </a:r>
            <a:r>
              <a:rPr lang="fr-FR" dirty="0"/>
              <a:t>d’études sur le long terme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Variabilité </a:t>
            </a:r>
            <a:r>
              <a:rPr lang="fr-FR" dirty="0"/>
              <a:t>des résultats </a:t>
            </a:r>
            <a:r>
              <a:rPr lang="fr-FR" dirty="0" smtClean="0"/>
              <a:t>intra- </a:t>
            </a:r>
            <a:r>
              <a:rPr lang="fr-FR" dirty="0"/>
              <a:t>et </a:t>
            </a:r>
            <a:r>
              <a:rPr lang="fr-FR" dirty="0" smtClean="0"/>
              <a:t>inter-sites</a:t>
            </a:r>
            <a:endParaRPr lang="fr-F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Facteurs hydriques (temps de submersion, vitesse de l’eau…)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/>
              <a:t>F</a:t>
            </a:r>
            <a:r>
              <a:rPr lang="fr-FR" sz="1600" dirty="0" smtClean="0"/>
              <a:t>acteurs géographiques (élévation, topographie, localisation, taille, forme du site…)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Facteurs anthropiques (historique, modalités de la dépoldérisation…)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Facteurs expérimentaux (délimitation de la zone d’étude, état initial…)</a:t>
            </a:r>
            <a:endParaRPr lang="fr-FR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2295913" y="2342633"/>
            <a:ext cx="7372350" cy="0"/>
          </a:xfrm>
          <a:prstGeom prst="line">
            <a:avLst/>
          </a:prstGeom>
          <a:ln>
            <a:solidFill>
              <a:srgbClr val="008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248414" y="1891916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Richesse spécifique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415445" y="1891916"/>
            <a:ext cx="135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Abondance</a:t>
            </a:r>
            <a:endParaRPr lang="fr-FR" dirty="0"/>
          </a:p>
        </p:txBody>
      </p:sp>
      <p:grpSp>
        <p:nvGrpSpPr>
          <p:cNvPr id="20" name="Groupe 19"/>
          <p:cNvGrpSpPr/>
          <p:nvPr/>
        </p:nvGrpSpPr>
        <p:grpSpPr>
          <a:xfrm>
            <a:off x="3486679" y="2401748"/>
            <a:ext cx="1533384" cy="369332"/>
            <a:chOff x="3600591" y="1996678"/>
            <a:chExt cx="1533384" cy="369332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3600591" y="2044271"/>
              <a:ext cx="252000" cy="252000"/>
            </a:xfrm>
            <a:prstGeom prst="straightConnector1">
              <a:avLst/>
            </a:prstGeom>
            <a:ln w="38100"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3852591" y="1996678"/>
              <a:ext cx="1281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Végétation</a:t>
              </a:r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3062127" y="2836385"/>
            <a:ext cx="2770767" cy="369332"/>
            <a:chOff x="3595898" y="1996678"/>
            <a:chExt cx="2770767" cy="369332"/>
          </a:xfrm>
        </p:grpSpPr>
        <p:cxnSp>
          <p:nvCxnSpPr>
            <p:cNvPr id="24" name="Connecteur droit avec flèche 23"/>
            <p:cNvCxnSpPr/>
            <p:nvPr/>
          </p:nvCxnSpPr>
          <p:spPr>
            <a:xfrm flipV="1">
              <a:off x="3595898" y="2055344"/>
              <a:ext cx="252000" cy="252000"/>
            </a:xfrm>
            <a:prstGeom prst="straightConnector1">
              <a:avLst/>
            </a:prstGeom>
            <a:ln w="38100"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3852590" y="1996678"/>
              <a:ext cx="251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Invertébrés aquatiques</a:t>
              </a:r>
              <a:endParaRPr lang="fr-FR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6794201" y="2376296"/>
            <a:ext cx="2601053" cy="369332"/>
            <a:chOff x="3595898" y="1996678"/>
            <a:chExt cx="2601053" cy="369332"/>
          </a:xfrm>
        </p:grpSpPr>
        <p:cxnSp>
          <p:nvCxnSpPr>
            <p:cNvPr id="27" name="Connecteur droit avec flèche 26"/>
            <p:cNvCxnSpPr/>
            <p:nvPr/>
          </p:nvCxnSpPr>
          <p:spPr>
            <a:xfrm flipV="1">
              <a:off x="3595898" y="2055344"/>
              <a:ext cx="252000" cy="252000"/>
            </a:xfrm>
            <a:prstGeom prst="straightConnector1">
              <a:avLst/>
            </a:prstGeom>
            <a:ln w="38100">
              <a:solidFill>
                <a:srgbClr val="008D8A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3852591" y="1996678"/>
              <a:ext cx="234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Slikke et bas-schorre</a:t>
              </a:r>
              <a:endParaRPr lang="fr-FR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7252941" y="2787602"/>
            <a:ext cx="1516905" cy="369332"/>
            <a:chOff x="3595898" y="1996678"/>
            <a:chExt cx="1516905" cy="369332"/>
          </a:xfrm>
        </p:grpSpPr>
        <p:cxnSp>
          <p:nvCxnSpPr>
            <p:cNvPr id="30" name="Connecteur droit avec flèche 29"/>
            <p:cNvCxnSpPr/>
            <p:nvPr/>
          </p:nvCxnSpPr>
          <p:spPr>
            <a:xfrm flipV="1">
              <a:off x="3595898" y="2055344"/>
              <a:ext cx="252000" cy="252000"/>
            </a:xfrm>
            <a:prstGeom prst="straightConnector1">
              <a:avLst/>
            </a:prstGeom>
            <a:ln w="38100"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3852591" y="1996678"/>
              <a:ext cx="1260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Limicoles</a:t>
              </a:r>
              <a:endParaRPr lang="fr-FR" dirty="0"/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139063" y="1604044"/>
            <a:ext cx="263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Synthèse des résultats</a:t>
            </a:r>
            <a:endParaRPr lang="fr-FR" dirty="0"/>
          </a:p>
        </p:txBody>
      </p:sp>
      <p:grpSp>
        <p:nvGrpSpPr>
          <p:cNvPr id="35" name="Groupe 34"/>
          <p:cNvGrpSpPr/>
          <p:nvPr/>
        </p:nvGrpSpPr>
        <p:grpSpPr>
          <a:xfrm>
            <a:off x="7252941" y="3205717"/>
            <a:ext cx="1516905" cy="369332"/>
            <a:chOff x="3595898" y="1996678"/>
            <a:chExt cx="1516905" cy="369332"/>
          </a:xfrm>
        </p:grpSpPr>
        <p:cxnSp>
          <p:nvCxnSpPr>
            <p:cNvPr id="38" name="Connecteur droit avec flèche 37"/>
            <p:cNvCxnSpPr/>
            <p:nvPr/>
          </p:nvCxnSpPr>
          <p:spPr>
            <a:xfrm flipV="1">
              <a:off x="3595898" y="2055344"/>
              <a:ext cx="252000" cy="252000"/>
            </a:xfrm>
            <a:prstGeom prst="straightConnector1">
              <a:avLst/>
            </a:prstGeom>
            <a:ln w="38100"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3852591" y="1996678"/>
              <a:ext cx="1260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Poissons</a:t>
              </a:r>
              <a:endParaRPr lang="fr-FR" dirty="0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6403873" y="3713708"/>
            <a:ext cx="4731945" cy="3034803"/>
            <a:chOff x="3842372" y="2019156"/>
            <a:chExt cx="4806328" cy="3233420"/>
          </a:xfrm>
        </p:grpSpPr>
        <p:pic>
          <p:nvPicPr>
            <p:cNvPr id="41" name="Image 40"/>
            <p:cNvPicPr>
              <a:picLocks noChangeAspect="1"/>
            </p:cNvPicPr>
            <p:nvPr/>
          </p:nvPicPr>
          <p:blipFill rotWithShape="1">
            <a:blip r:embed="rId9"/>
            <a:srcRect r="275" b="84240"/>
            <a:stretch/>
          </p:blipFill>
          <p:spPr>
            <a:xfrm>
              <a:off x="3842372" y="2019156"/>
              <a:ext cx="4787397" cy="1232451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 rotWithShape="1">
            <a:blip r:embed="rId9"/>
            <a:srcRect t="46113" b="39300"/>
            <a:stretch/>
          </p:blipFill>
          <p:spPr>
            <a:xfrm>
              <a:off x="3848100" y="3277354"/>
              <a:ext cx="4800600" cy="1140738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 rotWithShape="1">
            <a:blip r:embed="rId9"/>
            <a:srcRect l="10553" t="90820"/>
            <a:stretch/>
          </p:blipFill>
          <p:spPr>
            <a:xfrm>
              <a:off x="4354716" y="4534665"/>
              <a:ext cx="4293983" cy="717911"/>
            </a:xfrm>
            <a:prstGeom prst="rect">
              <a:avLst/>
            </a:prstGeom>
          </p:spPr>
        </p:pic>
      </p:grpSp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5"/>
          <a:stretch/>
        </p:blipFill>
        <p:spPr>
          <a:xfrm>
            <a:off x="6549591" y="4623183"/>
            <a:ext cx="893354" cy="836415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182" y="4938793"/>
            <a:ext cx="995381" cy="815183"/>
          </a:xfrm>
          <a:prstGeom prst="rect">
            <a:avLst/>
          </a:prstGeom>
        </p:spPr>
      </p:pic>
      <p:grpSp>
        <p:nvGrpSpPr>
          <p:cNvPr id="50" name="Groupe 49"/>
          <p:cNvGrpSpPr/>
          <p:nvPr/>
        </p:nvGrpSpPr>
        <p:grpSpPr>
          <a:xfrm>
            <a:off x="8608121" y="4623183"/>
            <a:ext cx="2311231" cy="1814082"/>
            <a:chOff x="726361" y="4838161"/>
            <a:chExt cx="2483089" cy="1951938"/>
          </a:xfrm>
        </p:grpSpPr>
        <p:grpSp>
          <p:nvGrpSpPr>
            <p:cNvPr id="51" name="Groupe 50"/>
            <p:cNvGrpSpPr/>
            <p:nvPr/>
          </p:nvGrpSpPr>
          <p:grpSpPr>
            <a:xfrm>
              <a:off x="726361" y="4892003"/>
              <a:ext cx="2343674" cy="1898096"/>
              <a:chOff x="300222" y="5058754"/>
              <a:chExt cx="2731882" cy="2118962"/>
            </a:xfrm>
          </p:grpSpPr>
          <p:pic>
            <p:nvPicPr>
              <p:cNvPr id="53" name="Image 52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4" t="50561" r="58338" b="30165"/>
              <a:stretch/>
            </p:blipFill>
            <p:spPr>
              <a:xfrm>
                <a:off x="417116" y="5058754"/>
                <a:ext cx="2614988" cy="1045996"/>
              </a:xfrm>
              <a:prstGeom prst="rect">
                <a:avLst/>
              </a:prstGeom>
            </p:spPr>
          </p:pic>
          <p:grpSp>
            <p:nvGrpSpPr>
              <p:cNvPr id="54" name="Groupe 53"/>
              <p:cNvGrpSpPr/>
              <p:nvPr/>
            </p:nvGrpSpPr>
            <p:grpSpPr>
              <a:xfrm>
                <a:off x="300222" y="6126382"/>
                <a:ext cx="2441208" cy="1051334"/>
                <a:chOff x="1285868" y="5305726"/>
                <a:chExt cx="3168713" cy="1348966"/>
              </a:xfrm>
            </p:grpSpPr>
            <p:pic>
              <p:nvPicPr>
                <p:cNvPr id="55" name="Image 54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33" t="73663" r="60298" b="6667"/>
                <a:stretch/>
              </p:blipFill>
              <p:spPr>
                <a:xfrm>
                  <a:off x="1285868" y="5305726"/>
                  <a:ext cx="3168713" cy="1348966"/>
                </a:xfrm>
                <a:prstGeom prst="rect">
                  <a:avLst/>
                </a:prstGeom>
              </p:spPr>
            </p:pic>
            <p:sp>
              <p:nvSpPr>
                <p:cNvPr id="56" name="Ellipse 55"/>
                <p:cNvSpPr/>
                <p:nvPr/>
              </p:nvSpPr>
              <p:spPr>
                <a:xfrm>
                  <a:off x="3056054" y="5810625"/>
                  <a:ext cx="152706" cy="208722"/>
                </a:xfrm>
                <a:prstGeom prst="ellipse">
                  <a:avLst/>
                </a:prstGeom>
                <a:solidFill>
                  <a:srgbClr val="A5C2E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" name="Flèche droite 56"/>
                <p:cNvSpPr/>
                <p:nvPr/>
              </p:nvSpPr>
              <p:spPr>
                <a:xfrm rot="333301">
                  <a:off x="3115443" y="5835896"/>
                  <a:ext cx="428968" cy="212498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 rot="157830">
                  <a:off x="1954445" y="5792775"/>
                  <a:ext cx="530728" cy="1323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" name="Triangle isocèle 58"/>
                <p:cNvSpPr/>
                <p:nvPr/>
              </p:nvSpPr>
              <p:spPr>
                <a:xfrm>
                  <a:off x="2328617" y="5750187"/>
                  <a:ext cx="492865" cy="179226"/>
                </a:xfrm>
                <a:prstGeom prst="triangle">
                  <a:avLst/>
                </a:prstGeom>
                <a:solidFill>
                  <a:srgbClr val="8C6943"/>
                </a:solidFill>
                <a:ln>
                  <a:solidFill>
                    <a:srgbClr val="8C684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52" name="Rectangle 51"/>
            <p:cNvSpPr/>
            <p:nvPr/>
          </p:nvSpPr>
          <p:spPr>
            <a:xfrm>
              <a:off x="2654926" y="4838161"/>
              <a:ext cx="554524" cy="3355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8630389" y="3623832"/>
            <a:ext cx="2159197" cy="3132911"/>
            <a:chOff x="8630389" y="3623832"/>
            <a:chExt cx="2159197" cy="3132911"/>
          </a:xfrm>
        </p:grpSpPr>
        <p:grpSp>
          <p:nvGrpSpPr>
            <p:cNvPr id="14" name="Groupe 13"/>
            <p:cNvGrpSpPr/>
            <p:nvPr/>
          </p:nvGrpSpPr>
          <p:grpSpPr>
            <a:xfrm>
              <a:off x="8630389" y="3623832"/>
              <a:ext cx="2032027" cy="3132911"/>
              <a:chOff x="8571697" y="3751377"/>
              <a:chExt cx="1928648" cy="2943714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44"/>
              <a:stretch/>
            </p:blipFill>
            <p:spPr>
              <a:xfrm>
                <a:off x="8571697" y="3751377"/>
                <a:ext cx="1928648" cy="1440000"/>
              </a:xfrm>
              <a:prstGeom prst="rect">
                <a:avLst/>
              </a:prstGeom>
            </p:spPr>
          </p:pic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1697" y="5255091"/>
                <a:ext cx="1919999" cy="1440000"/>
              </a:xfrm>
              <a:prstGeom prst="rect">
                <a:avLst/>
              </a:prstGeom>
            </p:spPr>
          </p:pic>
        </p:grpSp>
        <p:sp>
          <p:nvSpPr>
            <p:cNvPr id="60" name="Rectangle 59"/>
            <p:cNvSpPr/>
            <p:nvPr/>
          </p:nvSpPr>
          <p:spPr>
            <a:xfrm>
              <a:off x="10215385" y="6583350"/>
              <a:ext cx="506060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00" dirty="0" smtClean="0">
                  <a:latin typeface="MjsvymBymlfhTimesLTStd-Roman"/>
                </a:rPr>
                <a:t>©</a:t>
              </a:r>
              <a:r>
                <a:rPr lang="fr-FR" sz="500" dirty="0" err="1" smtClean="0">
                  <a:latin typeface="MjsvymBymlfhTimesLTStd-Roman"/>
                </a:rPr>
                <a:t>M.Debue</a:t>
              </a:r>
              <a:endParaRPr lang="fr-FR" sz="5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0147723" y="4992227"/>
              <a:ext cx="641863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00" dirty="0" smtClean="0">
                  <a:latin typeface="MjsvymBymlfhTimesLTStd-Roman"/>
                </a:rPr>
                <a:t>©pxfuel.com</a:t>
              </a:r>
              <a:endParaRPr lang="fr-FR" sz="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554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0" y="1089616"/>
            <a:ext cx="155445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71A4EA2-F986-437C-A33F-1670881CF701}"/>
              </a:ext>
            </a:extLst>
          </p:cNvPr>
          <p:cNvSpPr txBox="1"/>
          <p:nvPr/>
        </p:nvSpPr>
        <p:spPr>
          <a:xfrm>
            <a:off x="444186" y="2006798"/>
            <a:ext cx="41958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fr-FR" dirty="0" smtClean="0"/>
              <a:t>Contexte</a:t>
            </a:r>
          </a:p>
          <a:p>
            <a:pPr marL="400050" indent="-400050">
              <a:buAutoNum type="romanUcPeriod"/>
            </a:pPr>
            <a:endParaRPr lang="fr-FR" dirty="0" smtClean="0"/>
          </a:p>
          <a:p>
            <a:pPr marL="400050" indent="-400050">
              <a:buAutoNum type="romanUcPeriod"/>
            </a:pPr>
            <a:endParaRPr lang="fr-FR" dirty="0"/>
          </a:p>
          <a:p>
            <a:pPr marL="400050" indent="-400050">
              <a:buAutoNum type="romanUcPeriod"/>
            </a:pPr>
            <a:r>
              <a:rPr lang="fr-FR" dirty="0" smtClean="0"/>
              <a:t>Méthode suivie et cadre de l’étude</a:t>
            </a:r>
            <a:endParaRPr lang="fr-FR" dirty="0"/>
          </a:p>
          <a:p>
            <a:pPr lvl="1"/>
            <a:endParaRPr lang="fr-FR" dirty="0"/>
          </a:p>
          <a:p>
            <a:pPr marL="400050" indent="-400050">
              <a:buAutoNum type="romanUcPeriod"/>
            </a:pPr>
            <a:endParaRPr lang="fr-FR" dirty="0"/>
          </a:p>
          <a:p>
            <a:pPr marL="400050" indent="-400050">
              <a:buAutoNum type="romanUcPeriod"/>
            </a:pPr>
            <a:r>
              <a:rPr lang="fr-FR" dirty="0"/>
              <a:t>Résultats</a:t>
            </a:r>
          </a:p>
          <a:p>
            <a:pPr marL="400050" indent="-400050">
              <a:buAutoNum type="romanUcPeriod"/>
            </a:pPr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Etat des lieux des connaissances</a:t>
            </a:r>
          </a:p>
          <a:p>
            <a:pPr marL="800100" lvl="1" indent="-342900">
              <a:buFont typeface="+mj-lt"/>
              <a:buAutoNum type="arabicPeriod"/>
            </a:pPr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Changement des cortèges floristiques et faunistiques</a:t>
            </a:r>
          </a:p>
          <a:p>
            <a:pPr lvl="1"/>
            <a:endParaRPr lang="fr-FR" dirty="0"/>
          </a:p>
          <a:p>
            <a:pPr marL="857250" lvl="1" indent="-400050">
              <a:buAutoNum type="arabicPeriod"/>
            </a:pPr>
            <a:endParaRPr lang="fr-FR" dirty="0"/>
          </a:p>
          <a:p>
            <a:pPr marL="400050" indent="-400050">
              <a:buAutoNum type="romanUcPeriod"/>
            </a:pPr>
            <a:endParaRPr lang="fr-FR" dirty="0"/>
          </a:p>
        </p:txBody>
      </p:sp>
      <p:grpSp>
        <p:nvGrpSpPr>
          <p:cNvPr id="47" name="Groupe 46"/>
          <p:cNvGrpSpPr/>
          <p:nvPr/>
        </p:nvGrpSpPr>
        <p:grpSpPr>
          <a:xfrm>
            <a:off x="5173840" y="1577182"/>
            <a:ext cx="6868562" cy="5151422"/>
            <a:chOff x="1524000" y="965869"/>
            <a:chExt cx="6868562" cy="5151422"/>
          </a:xfrm>
        </p:grpSpPr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965869"/>
              <a:ext cx="6868562" cy="5151422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>
              <a:off x="7886502" y="5948014"/>
              <a:ext cx="506060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00" dirty="0" smtClean="0">
                  <a:latin typeface="MjsvymBymlfhTimesLTStd-Roman"/>
                </a:rPr>
                <a:t>©</a:t>
              </a:r>
              <a:r>
                <a:rPr lang="fr-FR" sz="500" dirty="0" err="1" smtClean="0">
                  <a:latin typeface="MjsvymBymlfhTimesLTStd-Roman"/>
                </a:rPr>
                <a:t>M.Debue</a:t>
              </a:r>
              <a:endParaRPr lang="fr-FR" sz="5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13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0" y="1089616"/>
            <a:ext cx="155445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Contexte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2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2783339" y="1082051"/>
            <a:ext cx="1991842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9999"/>
                </a:solidFill>
              </a:rPr>
              <a:t>Méthode</a:t>
            </a:r>
            <a:endParaRPr lang="fr-FR" dirty="0">
              <a:solidFill>
                <a:srgbClr val="009999"/>
              </a:solidFill>
            </a:endParaRPr>
          </a:p>
        </p:txBody>
      </p:sp>
      <p:sp>
        <p:nvSpPr>
          <p:cNvPr id="36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5728121" y="1082051"/>
            <a:ext cx="238217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Résultats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7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8643669" y="1082051"/>
            <a:ext cx="3535768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Conclusion &amp; Perspectives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55593" y="1952899"/>
            <a:ext cx="46315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Conclusions :</a:t>
            </a:r>
          </a:p>
          <a:p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Changements des cortèges d’espèces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Une direction commune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Des résultats variables selon les sites et au sein des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Rigueur des protocoles de </a:t>
            </a:r>
            <a:r>
              <a:rPr lang="fr-FR" dirty="0" smtClean="0"/>
              <a:t>suivi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Changements à court et long termes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Fonctionnalité du milieu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grpSp>
        <p:nvGrpSpPr>
          <p:cNvPr id="18" name="Groupe 17"/>
          <p:cNvGrpSpPr/>
          <p:nvPr/>
        </p:nvGrpSpPr>
        <p:grpSpPr>
          <a:xfrm>
            <a:off x="5171664" y="1609487"/>
            <a:ext cx="6944009" cy="5148000"/>
            <a:chOff x="5099488" y="954150"/>
            <a:chExt cx="6944009" cy="5148000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488" y="954150"/>
              <a:ext cx="6864000" cy="51480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1537437" y="5929599"/>
              <a:ext cx="506060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00" dirty="0" smtClean="0">
                  <a:latin typeface="MjsvymBymlfhTimesLTStd-Roman"/>
                </a:rPr>
                <a:t>©</a:t>
              </a:r>
              <a:r>
                <a:rPr lang="fr-FR" sz="500" dirty="0" err="1" smtClean="0">
                  <a:latin typeface="MjsvymBymlfhTimesLTStd-Roman"/>
                </a:rPr>
                <a:t>M.Debue</a:t>
              </a:r>
              <a:endParaRPr lang="fr-FR" sz="5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414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6059932" y="3467819"/>
            <a:ext cx="4447042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Merci pour votre attention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9973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0" y="1089616"/>
            <a:ext cx="155445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71A4EA2-F986-437C-A33F-1670881CF701}"/>
              </a:ext>
            </a:extLst>
          </p:cNvPr>
          <p:cNvSpPr txBox="1"/>
          <p:nvPr/>
        </p:nvSpPr>
        <p:spPr>
          <a:xfrm>
            <a:off x="444186" y="2006798"/>
            <a:ext cx="41958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fr-FR" dirty="0" smtClean="0"/>
              <a:t>Contexte</a:t>
            </a:r>
          </a:p>
          <a:p>
            <a:pPr marL="400050" indent="-400050">
              <a:buAutoNum type="romanUcPeriod"/>
            </a:pPr>
            <a:endParaRPr lang="fr-FR" dirty="0" smtClean="0"/>
          </a:p>
          <a:p>
            <a:pPr marL="400050" indent="-400050">
              <a:buAutoNum type="romanUcPeriod"/>
            </a:pPr>
            <a:endParaRPr lang="fr-FR" dirty="0"/>
          </a:p>
          <a:p>
            <a:pPr marL="400050" indent="-400050">
              <a:buAutoNum type="romanU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Méthode suivie et cadre de l’étude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400050" indent="-400050">
              <a:buAutoNum type="romanUcPeriod"/>
            </a:pP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400050" indent="-400050">
              <a:buAutoNum type="romanU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Résultats</a:t>
            </a:r>
          </a:p>
          <a:p>
            <a:pPr marL="400050" indent="-400050">
              <a:buAutoNum type="romanUcPeriod"/>
            </a:pP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Etat des lieux des connaissances</a:t>
            </a:r>
          </a:p>
          <a:p>
            <a:pPr marL="800100" lvl="1" indent="-342900">
              <a:buFont typeface="+mj-lt"/>
              <a:buAutoNum type="arabicPeriod"/>
            </a:pP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Changement des cortèges floristiques et faunistiques</a:t>
            </a:r>
          </a:p>
          <a:p>
            <a:pPr lvl="1"/>
            <a:endParaRPr lang="fr-FR" dirty="0"/>
          </a:p>
          <a:p>
            <a:pPr marL="857250" lvl="1" indent="-400050">
              <a:buAutoNum type="arabicPeriod"/>
            </a:pPr>
            <a:endParaRPr lang="fr-FR" dirty="0"/>
          </a:p>
          <a:p>
            <a:pPr marL="400050" indent="-400050">
              <a:buAutoNum type="romanUcPeriod"/>
            </a:pPr>
            <a:endParaRPr lang="fr-FR" dirty="0"/>
          </a:p>
        </p:txBody>
      </p:sp>
      <p:grpSp>
        <p:nvGrpSpPr>
          <p:cNvPr id="47" name="Groupe 46"/>
          <p:cNvGrpSpPr/>
          <p:nvPr/>
        </p:nvGrpSpPr>
        <p:grpSpPr>
          <a:xfrm>
            <a:off x="5173840" y="1577182"/>
            <a:ext cx="6868562" cy="5151422"/>
            <a:chOff x="1524000" y="965869"/>
            <a:chExt cx="6868562" cy="5151422"/>
          </a:xfrm>
        </p:grpSpPr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965869"/>
              <a:ext cx="6868562" cy="5151422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>
              <a:off x="7886502" y="5948014"/>
              <a:ext cx="506060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00" dirty="0" smtClean="0">
                  <a:latin typeface="MjsvymBymlfhTimesLTStd-Roman"/>
                </a:rPr>
                <a:t>©</a:t>
              </a:r>
              <a:r>
                <a:rPr lang="fr-FR" sz="500" dirty="0" err="1" smtClean="0">
                  <a:latin typeface="MjsvymBymlfhTimesLTStd-Roman"/>
                </a:rPr>
                <a:t>M.Debue</a:t>
              </a:r>
              <a:endParaRPr lang="fr-FR" sz="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30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0" y="1089616"/>
            <a:ext cx="155445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32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2783339" y="1082051"/>
            <a:ext cx="1991842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CB8"/>
                </a:solidFill>
              </a:rPr>
              <a:t>Méthode</a:t>
            </a:r>
            <a:endParaRPr lang="fr-FR" dirty="0">
              <a:solidFill>
                <a:srgbClr val="00BCB8"/>
              </a:solidFill>
            </a:endParaRPr>
          </a:p>
        </p:txBody>
      </p:sp>
      <p:sp>
        <p:nvSpPr>
          <p:cNvPr id="36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5728121" y="1082051"/>
            <a:ext cx="238217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Résultats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7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8643669" y="1082051"/>
            <a:ext cx="3535768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Conclusion &amp; Perspectives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9140" y="1598922"/>
            <a:ext cx="280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Projet</a:t>
            </a:r>
            <a:r>
              <a:rPr lang="en-US" dirty="0" smtClean="0"/>
              <a:t> LIFE </a:t>
            </a:r>
            <a:r>
              <a:rPr lang="en-US" dirty="0" err="1" smtClean="0"/>
              <a:t>Adapto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Mené</a:t>
            </a:r>
            <a:r>
              <a:rPr lang="en-US" dirty="0" smtClean="0"/>
              <a:t> par le Conservatoire du Littoral</a:t>
            </a:r>
            <a:endParaRPr lang="en-US" dirty="0"/>
          </a:p>
        </p:txBody>
      </p:sp>
      <p:grpSp>
        <p:nvGrpSpPr>
          <p:cNvPr id="27" name="Groupe 26"/>
          <p:cNvGrpSpPr/>
          <p:nvPr/>
        </p:nvGrpSpPr>
        <p:grpSpPr>
          <a:xfrm>
            <a:off x="203914" y="2183868"/>
            <a:ext cx="2667226" cy="1116944"/>
            <a:chOff x="450076" y="2264836"/>
            <a:chExt cx="2667226" cy="1116944"/>
          </a:xfrm>
        </p:grpSpPr>
        <p:pic>
          <p:nvPicPr>
            <p:cNvPr id="28" name="Picture 2" descr="Résultat de recherche d'images pour &quot;adapto&quot;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76" y="2264836"/>
              <a:ext cx="1116944" cy="1116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Résultat de recherche d'images pour &quot;projet life&quot;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135" y="2354257"/>
              <a:ext cx="1334167" cy="944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Image 2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9" y="4452462"/>
            <a:ext cx="2118401" cy="1117300"/>
          </a:xfrm>
          <a:prstGeom prst="rect">
            <a:avLst/>
          </a:prstGeom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58" y="3664724"/>
            <a:ext cx="395684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3438966" y="1598922"/>
            <a:ext cx="4652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Objectif</a:t>
            </a:r>
            <a:r>
              <a:rPr lang="en-US" dirty="0" smtClean="0"/>
              <a:t> :</a:t>
            </a:r>
          </a:p>
          <a:p>
            <a:pPr algn="just"/>
            <a:r>
              <a:rPr lang="en-US" dirty="0" smtClean="0"/>
              <a:t>Explorer des solutions de </a:t>
            </a:r>
            <a:r>
              <a:rPr lang="en-US" dirty="0" err="1" smtClean="0"/>
              <a:t>gestion</a:t>
            </a:r>
            <a:r>
              <a:rPr lang="en-US" dirty="0" smtClean="0"/>
              <a:t> </a:t>
            </a:r>
            <a:r>
              <a:rPr lang="en-US" dirty="0" err="1" smtClean="0"/>
              <a:t>souple</a:t>
            </a:r>
            <a:r>
              <a:rPr lang="en-US" dirty="0" smtClean="0"/>
              <a:t> du trait de </a:t>
            </a:r>
            <a:r>
              <a:rPr lang="en-US" dirty="0" err="1" smtClean="0"/>
              <a:t>côte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contexte</a:t>
            </a:r>
            <a:r>
              <a:rPr lang="en-US" dirty="0" smtClean="0"/>
              <a:t> du </a:t>
            </a:r>
            <a:r>
              <a:rPr lang="en-US" dirty="0" err="1" smtClean="0"/>
              <a:t>changement</a:t>
            </a:r>
            <a:r>
              <a:rPr lang="en-US" dirty="0" smtClean="0"/>
              <a:t> </a:t>
            </a:r>
            <a:r>
              <a:rPr lang="en-US" dirty="0" err="1" smtClean="0"/>
              <a:t>climatique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 sites </a:t>
            </a:r>
            <a:r>
              <a:rPr lang="en-US" dirty="0" err="1" smtClean="0"/>
              <a:t>pilotes</a:t>
            </a:r>
            <a:r>
              <a:rPr lang="en-US" dirty="0" smtClean="0"/>
              <a:t> 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140" y="6570373"/>
            <a:ext cx="24096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/>
              <a:t>https://www.lifeadapto.eu/home.html</a:t>
            </a: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3157268" y="1777042"/>
            <a:ext cx="0" cy="4502988"/>
          </a:xfrm>
          <a:prstGeom prst="line">
            <a:avLst/>
          </a:prstGeom>
          <a:ln>
            <a:solidFill>
              <a:srgbClr val="008D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8105947" y="1777042"/>
            <a:ext cx="0" cy="4502988"/>
          </a:xfrm>
          <a:prstGeom prst="line">
            <a:avLst/>
          </a:prstGeom>
          <a:ln>
            <a:solidFill>
              <a:srgbClr val="008D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8408437" y="1598922"/>
            <a:ext cx="228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 </a:t>
            </a:r>
            <a:r>
              <a:rPr lang="en-US" dirty="0" err="1" smtClean="0"/>
              <a:t>approches</a:t>
            </a:r>
            <a:r>
              <a:rPr lang="en-US" dirty="0" smtClean="0"/>
              <a:t>:</a:t>
            </a:r>
          </a:p>
        </p:txBody>
      </p:sp>
      <p:grpSp>
        <p:nvGrpSpPr>
          <p:cNvPr id="41" name="Groupe 40"/>
          <p:cNvGrpSpPr/>
          <p:nvPr/>
        </p:nvGrpSpPr>
        <p:grpSpPr>
          <a:xfrm>
            <a:off x="8366999" y="4776847"/>
            <a:ext cx="3812438" cy="1959945"/>
            <a:chOff x="8366999" y="4776847"/>
            <a:chExt cx="3812438" cy="1959945"/>
          </a:xfrm>
        </p:grpSpPr>
        <p:sp>
          <p:nvSpPr>
            <p:cNvPr id="43" name="ZoneTexte 42"/>
            <p:cNvSpPr txBox="1"/>
            <p:nvPr/>
          </p:nvSpPr>
          <p:spPr>
            <a:xfrm>
              <a:off x="9638924" y="5659574"/>
              <a:ext cx="25405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fr-FR" sz="1600" dirty="0" smtClean="0">
                  <a:solidFill>
                    <a:srgbClr val="008D8A"/>
                  </a:solidFill>
                </a:rPr>
                <a:t>Revue systématique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fr-FR" sz="1600" dirty="0" smtClean="0">
                  <a:solidFill>
                    <a:srgbClr val="008D8A"/>
                  </a:solidFill>
                </a:rPr>
                <a:t>Indicateur d’évaluation et prédiction de la qualité écologique</a:t>
              </a:r>
              <a:endParaRPr lang="fr-FR" sz="1600" dirty="0">
                <a:solidFill>
                  <a:srgbClr val="008D8A"/>
                </a:solidFill>
              </a:endParaRPr>
            </a:p>
          </p:txBody>
        </p:sp>
        <p:grpSp>
          <p:nvGrpSpPr>
            <p:cNvPr id="45" name="Groupe 44"/>
            <p:cNvGrpSpPr/>
            <p:nvPr/>
          </p:nvGrpSpPr>
          <p:grpSpPr>
            <a:xfrm rot="3087369">
              <a:off x="8892717" y="5165513"/>
              <a:ext cx="1121675" cy="791406"/>
              <a:chOff x="8181829" y="6168059"/>
              <a:chExt cx="884739" cy="636780"/>
            </a:xfrm>
          </p:grpSpPr>
          <p:sp>
            <p:nvSpPr>
              <p:cNvPr id="47" name="Flèche courbée vers la droite 46"/>
              <p:cNvSpPr/>
              <p:nvPr/>
            </p:nvSpPr>
            <p:spPr>
              <a:xfrm rot="18063905">
                <a:off x="8432818" y="6171088"/>
                <a:ext cx="382762" cy="884739"/>
              </a:xfrm>
              <a:prstGeom prst="curvedRightArrow">
                <a:avLst>
                  <a:gd name="adj1" fmla="val 20346"/>
                  <a:gd name="adj2" fmla="val 52861"/>
                  <a:gd name="adj3" fmla="val 34309"/>
                </a:avLst>
              </a:prstGeom>
              <a:solidFill>
                <a:srgbClr val="008D8A"/>
              </a:solidFill>
              <a:ln>
                <a:solidFill>
                  <a:srgbClr val="008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190646" y="6168059"/>
                <a:ext cx="312198" cy="6145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6" name="Ellipse 45"/>
            <p:cNvSpPr/>
            <p:nvPr/>
          </p:nvSpPr>
          <p:spPr>
            <a:xfrm rot="5400000">
              <a:off x="9094368" y="4049478"/>
              <a:ext cx="831145" cy="2285883"/>
            </a:xfrm>
            <a:prstGeom prst="ellipse">
              <a:avLst/>
            </a:prstGeom>
            <a:noFill/>
            <a:ln>
              <a:solidFill>
                <a:srgbClr val="008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3317407" y="3502554"/>
            <a:ext cx="5300587" cy="3293930"/>
            <a:chOff x="3317407" y="3502554"/>
            <a:chExt cx="5300587" cy="3293930"/>
          </a:xfrm>
        </p:grpSpPr>
        <p:grpSp>
          <p:nvGrpSpPr>
            <p:cNvPr id="50" name="Groupe 49"/>
            <p:cNvGrpSpPr/>
            <p:nvPr/>
          </p:nvGrpSpPr>
          <p:grpSpPr>
            <a:xfrm>
              <a:off x="3317407" y="3502554"/>
              <a:ext cx="2587592" cy="2750165"/>
              <a:chOff x="6429191" y="3415376"/>
              <a:chExt cx="2587592" cy="2750165"/>
            </a:xfrm>
          </p:grpSpPr>
          <p:sp>
            <p:nvSpPr>
              <p:cNvPr id="53" name="Ellipse 52"/>
              <p:cNvSpPr/>
              <p:nvPr/>
            </p:nvSpPr>
            <p:spPr>
              <a:xfrm rot="1612507">
                <a:off x="7768445" y="3415376"/>
                <a:ext cx="1248338" cy="2571672"/>
              </a:xfrm>
              <a:prstGeom prst="ellipse">
                <a:avLst/>
              </a:prstGeom>
              <a:noFill/>
              <a:ln>
                <a:solidFill>
                  <a:srgbClr val="008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6429191" y="5857764"/>
                <a:ext cx="14010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008D8A"/>
                    </a:solidFill>
                  </a:rPr>
                  <a:t>Dépoldérisation</a:t>
                </a:r>
                <a:endParaRPr lang="fr-FR" sz="1400" dirty="0">
                  <a:solidFill>
                    <a:srgbClr val="008D8A"/>
                  </a:solidFill>
                </a:endParaRPr>
              </a:p>
            </p:txBody>
          </p:sp>
        </p:grpSp>
        <p:sp>
          <p:nvSpPr>
            <p:cNvPr id="51" name="Ellipse 50"/>
            <p:cNvSpPr/>
            <p:nvPr/>
          </p:nvSpPr>
          <p:spPr>
            <a:xfrm rot="5400000">
              <a:off x="5973784" y="4791630"/>
              <a:ext cx="1174994" cy="2347175"/>
            </a:xfrm>
            <a:prstGeom prst="ellipse">
              <a:avLst/>
            </a:prstGeom>
            <a:noFill/>
            <a:ln>
              <a:solidFill>
                <a:srgbClr val="008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7338458" y="6273264"/>
              <a:ext cx="12795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008D8A"/>
                  </a:solidFill>
                </a:rPr>
                <a:t>Restauration dunaire</a:t>
              </a:r>
              <a:endParaRPr lang="fr-FR" sz="1400" dirty="0">
                <a:solidFill>
                  <a:srgbClr val="008D8A"/>
                </a:solidFill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8342499" y="2272167"/>
            <a:ext cx="3441183" cy="3140443"/>
            <a:chOff x="8342499" y="2272167"/>
            <a:chExt cx="3441183" cy="3140443"/>
          </a:xfrm>
        </p:grpSpPr>
        <p:sp>
          <p:nvSpPr>
            <p:cNvPr id="62" name="ZoneTexte 61"/>
            <p:cNvSpPr txBox="1"/>
            <p:nvPr/>
          </p:nvSpPr>
          <p:spPr>
            <a:xfrm>
              <a:off x="8931357" y="2273289"/>
              <a:ext cx="2852325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 smtClean="0"/>
                <a:t>Perception sociale</a:t>
              </a:r>
            </a:p>
            <a:p>
              <a:pPr algn="r"/>
              <a:endParaRPr lang="fr-FR" dirty="0" smtClean="0"/>
            </a:p>
            <a:p>
              <a:r>
                <a:rPr lang="fr-FR" dirty="0" smtClean="0"/>
                <a:t>Pédagogie</a:t>
              </a:r>
            </a:p>
            <a:p>
              <a:endParaRPr lang="fr-FR" dirty="0" smtClean="0"/>
            </a:p>
            <a:p>
              <a:pPr algn="r"/>
              <a:r>
                <a:rPr lang="fr-FR" dirty="0" smtClean="0"/>
                <a:t>Risques naturels</a:t>
              </a:r>
            </a:p>
            <a:p>
              <a:pPr algn="r"/>
              <a:endParaRPr lang="fr-FR" dirty="0" smtClean="0"/>
            </a:p>
            <a:p>
              <a:r>
                <a:rPr lang="fr-FR" dirty="0" smtClean="0"/>
                <a:t>Economie</a:t>
              </a:r>
            </a:p>
            <a:p>
              <a:endParaRPr lang="fr-FR" dirty="0" smtClean="0"/>
            </a:p>
            <a:p>
              <a:pPr algn="r"/>
              <a:r>
                <a:rPr lang="fr-FR" dirty="0" smtClean="0"/>
                <a:t>Paysage</a:t>
              </a:r>
            </a:p>
            <a:p>
              <a:pPr algn="r"/>
              <a:endParaRPr lang="fr-FR" dirty="0" smtClean="0"/>
            </a:p>
            <a:p>
              <a:r>
                <a:rPr lang="fr-FR" dirty="0" smtClean="0"/>
                <a:t>Environnement</a:t>
              </a:r>
              <a:endParaRPr lang="fr-FR" dirty="0"/>
            </a:p>
          </p:txBody>
        </p:sp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13" cstate="hqprint">
              <a:duotone>
                <a:prstClr val="black"/>
                <a:srgbClr val="008D8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242" y="2782174"/>
              <a:ext cx="462837" cy="462837"/>
            </a:xfrm>
            <a:prstGeom prst="rect">
              <a:avLst/>
            </a:prstGeom>
          </p:spPr>
        </p:pic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734" y="2272167"/>
              <a:ext cx="370213" cy="370213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15" cstate="hqprint">
              <a:clrChange>
                <a:clrFrom>
                  <a:srgbClr val="FFFF00"/>
                </a:clrFrom>
                <a:clrTo>
                  <a:srgbClr val="FFFF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9087" y="3339202"/>
              <a:ext cx="424027" cy="370030"/>
            </a:xfrm>
            <a:prstGeom prst="rect">
              <a:avLst/>
            </a:prstGeom>
          </p:spPr>
        </p:pic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1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2499" y="3735598"/>
              <a:ext cx="770322" cy="770322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862" y="4319595"/>
              <a:ext cx="643929" cy="643929"/>
            </a:xfrm>
            <a:prstGeom prst="rect">
              <a:avLst/>
            </a:prstGeom>
          </p:spPr>
        </p:pic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535" y="4962417"/>
              <a:ext cx="414443" cy="414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2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0" y="1089616"/>
            <a:ext cx="155445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71A4EA2-F986-437C-A33F-1670881CF701}"/>
              </a:ext>
            </a:extLst>
          </p:cNvPr>
          <p:cNvSpPr txBox="1"/>
          <p:nvPr/>
        </p:nvSpPr>
        <p:spPr>
          <a:xfrm>
            <a:off x="444186" y="2006798"/>
            <a:ext cx="41958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Contexte</a:t>
            </a:r>
          </a:p>
          <a:p>
            <a:pPr marL="400050" indent="-400050">
              <a:buAutoNum type="romanUcPeriod"/>
            </a:pPr>
            <a:endParaRPr lang="fr-FR" dirty="0" smtClean="0"/>
          </a:p>
          <a:p>
            <a:pPr marL="400050" indent="-400050">
              <a:buAutoNum type="romanUcPeriod"/>
            </a:pPr>
            <a:endParaRPr lang="fr-FR" dirty="0"/>
          </a:p>
          <a:p>
            <a:pPr marL="400050" indent="-400050">
              <a:buAutoNum type="romanUcPeriod"/>
            </a:pPr>
            <a:r>
              <a:rPr lang="fr-FR" dirty="0" smtClean="0"/>
              <a:t>Méthode suivie et cadre de l’étude</a:t>
            </a:r>
            <a:endParaRPr lang="fr-FR" dirty="0"/>
          </a:p>
          <a:p>
            <a:pPr lvl="1"/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400050" indent="-400050">
              <a:buAutoNum type="romanUcPeriod"/>
            </a:pP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400050" indent="-400050">
              <a:buAutoNum type="romanU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Résultats</a:t>
            </a:r>
          </a:p>
          <a:p>
            <a:pPr marL="400050" indent="-400050">
              <a:buAutoNum type="romanUcPeriod"/>
            </a:pP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Etat des lieux des connaissances</a:t>
            </a:r>
          </a:p>
          <a:p>
            <a:pPr marL="800100" lvl="1" indent="-342900">
              <a:buFont typeface="+mj-lt"/>
              <a:buAutoNum type="arabicPeriod"/>
            </a:pP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Changement des cortèges floristiques et faunistiques</a:t>
            </a:r>
          </a:p>
          <a:p>
            <a:pPr lvl="1"/>
            <a:endParaRPr lang="fr-FR" dirty="0"/>
          </a:p>
          <a:p>
            <a:pPr marL="857250" lvl="1" indent="-400050">
              <a:buAutoNum type="arabicPeriod"/>
            </a:pPr>
            <a:endParaRPr lang="fr-FR" dirty="0"/>
          </a:p>
          <a:p>
            <a:pPr marL="400050" indent="-400050">
              <a:buAutoNum type="romanUcPeriod"/>
            </a:pPr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5175672" y="1556456"/>
            <a:ext cx="6864897" cy="5148000"/>
            <a:chOff x="5178600" y="950876"/>
            <a:chExt cx="6864897" cy="5148000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600" y="950876"/>
              <a:ext cx="6864000" cy="51480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1537437" y="5929599"/>
              <a:ext cx="506060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00" dirty="0" smtClean="0">
                  <a:latin typeface="MjsvymBymlfhTimesLTStd-Roman"/>
                </a:rPr>
                <a:t>©</a:t>
              </a:r>
              <a:r>
                <a:rPr lang="fr-FR" sz="500" dirty="0" err="1" smtClean="0">
                  <a:latin typeface="MjsvymBymlfhTimesLTStd-Roman"/>
                </a:rPr>
                <a:t>M.Debue</a:t>
              </a:r>
              <a:endParaRPr lang="fr-FR" sz="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35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79563" y="1642563"/>
            <a:ext cx="11586297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8D8A"/>
                </a:solidFill>
              </a:rPr>
              <a:t>Revue systématique </a:t>
            </a:r>
            <a:r>
              <a:rPr lang="fr-FR" dirty="0" smtClean="0"/>
              <a:t>:</a:t>
            </a:r>
            <a:r>
              <a:rPr lang="fr-FR" dirty="0" smtClean="0">
                <a:solidFill>
                  <a:srgbClr val="008D8A"/>
                </a:solidFill>
              </a:rPr>
              <a:t> Synthèse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dirty="0">
                <a:solidFill>
                  <a:srgbClr val="008D8A"/>
                </a:solidFill>
              </a:rPr>
              <a:t>bibliographique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/>
              <a:t>afin de répondre de manière </a:t>
            </a:r>
            <a:r>
              <a:rPr lang="fr-FR" dirty="0">
                <a:solidFill>
                  <a:srgbClr val="008D8A"/>
                </a:solidFill>
              </a:rPr>
              <a:t>objective</a:t>
            </a:r>
            <a:r>
              <a:rPr lang="fr-FR" dirty="0"/>
              <a:t> et </a:t>
            </a:r>
            <a:r>
              <a:rPr lang="fr-FR" dirty="0">
                <a:solidFill>
                  <a:srgbClr val="008D8A"/>
                </a:solidFill>
              </a:rPr>
              <a:t>exhaustive </a:t>
            </a:r>
            <a:r>
              <a:rPr lang="fr-FR" dirty="0"/>
              <a:t>à une </a:t>
            </a:r>
            <a:r>
              <a:rPr lang="fr-FR" dirty="0" smtClean="0"/>
              <a:t>question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Méthode </a:t>
            </a:r>
            <a:r>
              <a:rPr lang="fr-FR" dirty="0" smtClean="0"/>
              <a:t>:</a:t>
            </a:r>
          </a:p>
          <a:p>
            <a:pPr marL="742950" lvl="1" indent="-28575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Définition d’une </a:t>
            </a:r>
            <a:r>
              <a:rPr lang="fr-FR" dirty="0" smtClean="0">
                <a:solidFill>
                  <a:srgbClr val="009999"/>
                </a:solidFill>
              </a:rPr>
              <a:t>question de recherche </a:t>
            </a:r>
            <a:r>
              <a:rPr lang="fr-FR" dirty="0" smtClean="0"/>
              <a:t>: PICO </a:t>
            </a:r>
            <a:r>
              <a:rPr lang="fr-FR" i="1" dirty="0" smtClean="0"/>
              <a:t>(Population – Intervention – </a:t>
            </a:r>
            <a:r>
              <a:rPr lang="fr-FR" i="1" dirty="0" err="1" smtClean="0"/>
              <a:t>Comparator</a:t>
            </a:r>
            <a:r>
              <a:rPr lang="fr-FR" i="1" dirty="0" smtClean="0"/>
              <a:t> – </a:t>
            </a:r>
            <a:r>
              <a:rPr lang="fr-FR" i="1" dirty="0" err="1" smtClean="0"/>
              <a:t>Outcome</a:t>
            </a:r>
            <a:r>
              <a:rPr lang="fr-FR" i="1" dirty="0" smtClean="0"/>
              <a:t>)</a:t>
            </a:r>
            <a:endParaRPr lang="fr-FR" i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0" y="1089616"/>
            <a:ext cx="155445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Contexte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2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2783339" y="1082051"/>
            <a:ext cx="1991842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Méthode</a:t>
            </a:r>
            <a:endParaRPr lang="fr-FR" dirty="0"/>
          </a:p>
        </p:txBody>
      </p:sp>
      <p:sp>
        <p:nvSpPr>
          <p:cNvPr id="36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5728121" y="1082051"/>
            <a:ext cx="238217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Résultats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7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8643669" y="1082051"/>
            <a:ext cx="3535768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Conclusion &amp; Perspectives</a:t>
            </a:r>
            <a:endParaRPr lang="fr-FR" dirty="0">
              <a:solidFill>
                <a:srgbClr val="00B4B0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5992643" y="1965728"/>
            <a:ext cx="2409484" cy="4696201"/>
            <a:chOff x="5992643" y="1965728"/>
            <a:chExt cx="2409484" cy="4696201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92643" y="3545457"/>
              <a:ext cx="2350955" cy="3116472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6296446" y="2610033"/>
              <a:ext cx="21056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 smtClean="0"/>
                <a:t>Méthode définie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 smtClean="0"/>
                <a:t>Transparence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 err="1" smtClean="0"/>
                <a:t>Réplicabilité</a:t>
              </a:r>
              <a:endParaRPr lang="fr-FR" sz="16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sz="1600" dirty="0"/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 flipH="1">
              <a:off x="7565366" y="1965728"/>
              <a:ext cx="638355" cy="644305"/>
            </a:xfrm>
            <a:prstGeom prst="straightConnector1">
              <a:avLst/>
            </a:prstGeom>
            <a:ln>
              <a:solidFill>
                <a:srgbClr val="0099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9558067" y="1970939"/>
            <a:ext cx="2246773" cy="1716312"/>
            <a:chOff x="9558067" y="1970939"/>
            <a:chExt cx="2246773" cy="1716312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9558067" y="1970939"/>
              <a:ext cx="637200" cy="644400"/>
            </a:xfrm>
            <a:prstGeom prst="straightConnector1">
              <a:avLst/>
            </a:prstGeom>
            <a:ln>
              <a:solidFill>
                <a:srgbClr val="0099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9699159" y="2610033"/>
              <a:ext cx="21056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 smtClean="0"/>
                <a:t>Idéalement 100% de la bibliographie existante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sz="16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-65028" y="3064461"/>
            <a:ext cx="11586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/>
              <a:t>Quelles sont les conséquences de la dépoldérisation sur la biodiversité ?</a:t>
            </a:r>
            <a:endParaRPr lang="fr-FR" b="1" dirty="0"/>
          </a:p>
        </p:txBody>
      </p:sp>
      <p:grpSp>
        <p:nvGrpSpPr>
          <p:cNvPr id="33" name="Groupe 32"/>
          <p:cNvGrpSpPr/>
          <p:nvPr/>
        </p:nvGrpSpPr>
        <p:grpSpPr>
          <a:xfrm>
            <a:off x="8944121" y="3626324"/>
            <a:ext cx="2122275" cy="1015467"/>
            <a:chOff x="9083626" y="4153000"/>
            <a:chExt cx="2122275" cy="1015467"/>
          </a:xfrm>
        </p:grpSpPr>
        <p:cxnSp>
          <p:nvCxnSpPr>
            <p:cNvPr id="34" name="Connecteur droit avec flèche 33"/>
            <p:cNvCxnSpPr/>
            <p:nvPr/>
          </p:nvCxnSpPr>
          <p:spPr>
            <a:xfrm>
              <a:off x="9083626" y="4153000"/>
              <a:ext cx="693413" cy="318792"/>
            </a:xfrm>
            <a:prstGeom prst="straightConnector1">
              <a:avLst/>
            </a:prstGeom>
            <a:ln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9143058" y="4306693"/>
              <a:ext cx="206284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Flore,</a:t>
              </a:r>
            </a:p>
            <a:p>
              <a:pPr algn="ctr"/>
              <a:r>
                <a:rPr lang="fr-FR" sz="1600" dirty="0" smtClean="0"/>
                <a:t>Faune,</a:t>
              </a:r>
            </a:p>
            <a:p>
              <a:pPr algn="ctr"/>
              <a:r>
                <a:rPr lang="fr-FR" sz="1600" dirty="0" smtClean="0"/>
                <a:t>Micro-organismes</a:t>
              </a:r>
              <a:endParaRPr lang="fr-FR" sz="1600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865556" y="3611714"/>
            <a:ext cx="2872541" cy="985495"/>
            <a:chOff x="1689156" y="4266594"/>
            <a:chExt cx="2872541" cy="985495"/>
          </a:xfrm>
        </p:grpSpPr>
        <p:cxnSp>
          <p:nvCxnSpPr>
            <p:cNvPr id="39" name="Connecteur droit avec flèche 38"/>
            <p:cNvCxnSpPr/>
            <p:nvPr/>
          </p:nvCxnSpPr>
          <p:spPr>
            <a:xfrm flipH="1">
              <a:off x="3496778" y="4266594"/>
              <a:ext cx="1064919" cy="324655"/>
            </a:xfrm>
            <a:prstGeom prst="straightConnector1">
              <a:avLst/>
            </a:prstGeom>
            <a:ln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1689156" y="4390315"/>
              <a:ext cx="180762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Composition</a:t>
              </a:r>
            </a:p>
            <a:p>
              <a:pPr algn="ctr"/>
              <a:r>
                <a:rPr lang="fr-FR" sz="1600" dirty="0" smtClean="0"/>
                <a:t>Structure</a:t>
              </a:r>
            </a:p>
            <a:p>
              <a:pPr algn="ctr"/>
              <a:r>
                <a:rPr lang="fr-FR" sz="1600" dirty="0" smtClean="0"/>
                <a:t>Fonction</a:t>
              </a:r>
              <a:endParaRPr lang="fr-FR" sz="1600" dirty="0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4547350" y="3611714"/>
            <a:ext cx="3770561" cy="1190360"/>
            <a:chOff x="11166681" y="1785918"/>
            <a:chExt cx="3770561" cy="1190360"/>
          </a:xfrm>
        </p:grpSpPr>
        <p:cxnSp>
          <p:nvCxnSpPr>
            <p:cNvPr id="42" name="Connecteur droit avec flèche 41"/>
            <p:cNvCxnSpPr/>
            <p:nvPr/>
          </p:nvCxnSpPr>
          <p:spPr>
            <a:xfrm>
              <a:off x="13079954" y="1785918"/>
              <a:ext cx="0" cy="288000"/>
            </a:xfrm>
            <a:prstGeom prst="straightConnector1">
              <a:avLst/>
            </a:prstGeom>
            <a:ln>
              <a:solidFill>
                <a:srgbClr val="008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11166681" y="1991393"/>
              <a:ext cx="377056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= Tout retour d’eau salée</a:t>
              </a:r>
              <a:r>
                <a:rPr lang="fr-FR" sz="1600" dirty="0"/>
                <a:t> </a:t>
              </a:r>
              <a:r>
                <a:rPr lang="fr-FR" sz="1600" dirty="0" smtClean="0"/>
                <a:t>ou saumâtre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sz="1400" dirty="0" smtClean="0"/>
                <a:t>Présence de l’eau historique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sz="1400" dirty="0" smtClean="0"/>
                <a:t>Exclusion totale ou partielle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sz="1400" dirty="0" smtClean="0"/>
                <a:t>Retour quelque soit la méthode</a:t>
              </a: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4919584" y="4827430"/>
            <a:ext cx="3042271" cy="2007893"/>
            <a:chOff x="5425194" y="3901438"/>
            <a:chExt cx="3786624" cy="2963455"/>
          </a:xfrm>
        </p:grpSpPr>
        <p:cxnSp>
          <p:nvCxnSpPr>
            <p:cNvPr id="45" name="Connecteur droit avec flèche 44"/>
            <p:cNvCxnSpPr/>
            <p:nvPr/>
          </p:nvCxnSpPr>
          <p:spPr>
            <a:xfrm>
              <a:off x="7126931" y="5262372"/>
              <a:ext cx="2423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e 45"/>
            <p:cNvGrpSpPr/>
            <p:nvPr/>
          </p:nvGrpSpPr>
          <p:grpSpPr>
            <a:xfrm>
              <a:off x="7453053" y="3901438"/>
              <a:ext cx="1758765" cy="2957378"/>
              <a:chOff x="7453053" y="3901438"/>
              <a:chExt cx="1758765" cy="2957378"/>
            </a:xfrm>
          </p:grpSpPr>
          <p:grpSp>
            <p:nvGrpSpPr>
              <p:cNvPr id="51" name="Groupe 50"/>
              <p:cNvGrpSpPr/>
              <p:nvPr/>
            </p:nvGrpSpPr>
            <p:grpSpPr>
              <a:xfrm>
                <a:off x="7453053" y="3901438"/>
                <a:ext cx="1758765" cy="2957378"/>
                <a:chOff x="7108097" y="3901438"/>
                <a:chExt cx="1758765" cy="2957378"/>
              </a:xfrm>
            </p:grpSpPr>
            <p:pic>
              <p:nvPicPr>
                <p:cNvPr id="53" name="Image 52"/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50308"/>
                <a:stretch/>
              </p:blipFill>
              <p:spPr>
                <a:xfrm>
                  <a:off x="7108097" y="3901438"/>
                  <a:ext cx="1617855" cy="2956562"/>
                </a:xfrm>
                <a:prstGeom prst="rect">
                  <a:avLst/>
                </a:prstGeom>
              </p:spPr>
            </p:pic>
            <p:sp>
              <p:nvSpPr>
                <p:cNvPr id="54" name="Forme libre 53"/>
                <p:cNvSpPr/>
                <p:nvPr/>
              </p:nvSpPr>
              <p:spPr>
                <a:xfrm rot="178212">
                  <a:off x="7771645" y="3969522"/>
                  <a:ext cx="561902" cy="1641130"/>
                </a:xfrm>
                <a:custGeom>
                  <a:avLst/>
                  <a:gdLst>
                    <a:gd name="connsiteX0" fmla="*/ 769545 w 769545"/>
                    <a:gd name="connsiteY0" fmla="*/ 2833735 h 2833735"/>
                    <a:gd name="connsiteX1" fmla="*/ 235390 w 769545"/>
                    <a:gd name="connsiteY1" fmla="*/ 2697933 h 2833735"/>
                    <a:gd name="connsiteX2" fmla="*/ 72428 w 769545"/>
                    <a:gd name="connsiteY2" fmla="*/ 1865014 h 2833735"/>
                    <a:gd name="connsiteX3" fmla="*/ 0 w 769545"/>
                    <a:gd name="connsiteY3" fmla="*/ 1158844 h 2833735"/>
                    <a:gd name="connsiteX4" fmla="*/ 144856 w 769545"/>
                    <a:gd name="connsiteY4" fmla="*/ 63375 h 2833735"/>
                    <a:gd name="connsiteX5" fmla="*/ 217283 w 769545"/>
                    <a:gd name="connsiteY5" fmla="*/ 0 h 2833735"/>
                    <a:gd name="connsiteX6" fmla="*/ 615636 w 769545"/>
                    <a:gd name="connsiteY6" fmla="*/ 2127565 h 2833735"/>
                    <a:gd name="connsiteX7" fmla="*/ 769545 w 769545"/>
                    <a:gd name="connsiteY7" fmla="*/ 2833735 h 2833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9545" h="2833735">
                      <a:moveTo>
                        <a:pt x="769545" y="2833735"/>
                      </a:moveTo>
                      <a:lnTo>
                        <a:pt x="235390" y="2697933"/>
                      </a:lnTo>
                      <a:lnTo>
                        <a:pt x="72428" y="1865014"/>
                      </a:lnTo>
                      <a:lnTo>
                        <a:pt x="0" y="1158844"/>
                      </a:lnTo>
                      <a:lnTo>
                        <a:pt x="144856" y="63375"/>
                      </a:lnTo>
                      <a:lnTo>
                        <a:pt x="217283" y="0"/>
                      </a:lnTo>
                      <a:lnTo>
                        <a:pt x="615636" y="2127565"/>
                      </a:lnTo>
                      <a:lnTo>
                        <a:pt x="769545" y="2833735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D0C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" name="ZoneTexte 54"/>
                <p:cNvSpPr txBox="1"/>
                <p:nvPr/>
              </p:nvSpPr>
              <p:spPr>
                <a:xfrm>
                  <a:off x="7958937" y="4193202"/>
                  <a:ext cx="813382" cy="408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smtClean="0"/>
                    <a:t>Brèche</a:t>
                  </a:r>
                  <a:endParaRPr lang="fr-FR" sz="1400" dirty="0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8320453" y="6608980"/>
                  <a:ext cx="546409" cy="2498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500" dirty="0" smtClean="0">
                      <a:latin typeface="MjsvymBymlfhTimesLTStd-Roman"/>
                    </a:rPr>
                    <a:t>©GN</a:t>
                  </a:r>
                  <a:endParaRPr lang="fr-FR" sz="500" dirty="0"/>
                </a:p>
              </p:txBody>
            </p:sp>
          </p:grpSp>
          <p:cxnSp>
            <p:nvCxnSpPr>
              <p:cNvPr id="52" name="Connecteur droit avec flèche 51"/>
              <p:cNvCxnSpPr/>
              <p:nvPr/>
            </p:nvCxnSpPr>
            <p:spPr>
              <a:xfrm flipH="1" flipV="1">
                <a:off x="8377444" y="4168196"/>
                <a:ext cx="141405" cy="76627"/>
              </a:xfrm>
              <a:prstGeom prst="straightConnector1">
                <a:avLst/>
              </a:prstGeom>
              <a:ln w="19050">
                <a:solidFill>
                  <a:srgbClr val="00D0C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e 46"/>
            <p:cNvGrpSpPr/>
            <p:nvPr/>
          </p:nvGrpSpPr>
          <p:grpSpPr>
            <a:xfrm>
              <a:off x="5425194" y="3908331"/>
              <a:ext cx="1634591" cy="2956562"/>
              <a:chOff x="5786616" y="3908331"/>
              <a:chExt cx="1634591" cy="2956562"/>
            </a:xfrm>
          </p:grpSpPr>
          <p:pic>
            <p:nvPicPr>
              <p:cNvPr id="48" name="Image 47"/>
              <p:cNvPicPr>
                <a:picLocks noChangeAspect="1"/>
              </p:cNvPicPr>
              <p:nvPr/>
            </p:nvPicPr>
            <p:blipFill rotWithShape="1">
              <a:blip r:embed="rId10"/>
              <a:srcRect r="51070"/>
              <a:stretch/>
            </p:blipFill>
            <p:spPr>
              <a:xfrm>
                <a:off x="5786616" y="3908331"/>
                <a:ext cx="1593032" cy="2956562"/>
              </a:xfrm>
              <a:prstGeom prst="rect">
                <a:avLst/>
              </a:prstGeom>
            </p:spPr>
          </p:pic>
          <p:sp>
            <p:nvSpPr>
              <p:cNvPr id="49" name="Forme libre 48"/>
              <p:cNvSpPr/>
              <p:nvPr/>
            </p:nvSpPr>
            <p:spPr>
              <a:xfrm rot="178212">
                <a:off x="6423208" y="3961860"/>
                <a:ext cx="561902" cy="1641130"/>
              </a:xfrm>
              <a:custGeom>
                <a:avLst/>
                <a:gdLst>
                  <a:gd name="connsiteX0" fmla="*/ 769545 w 769545"/>
                  <a:gd name="connsiteY0" fmla="*/ 2833735 h 2833735"/>
                  <a:gd name="connsiteX1" fmla="*/ 235390 w 769545"/>
                  <a:gd name="connsiteY1" fmla="*/ 2697933 h 2833735"/>
                  <a:gd name="connsiteX2" fmla="*/ 72428 w 769545"/>
                  <a:gd name="connsiteY2" fmla="*/ 1865014 h 2833735"/>
                  <a:gd name="connsiteX3" fmla="*/ 0 w 769545"/>
                  <a:gd name="connsiteY3" fmla="*/ 1158844 h 2833735"/>
                  <a:gd name="connsiteX4" fmla="*/ 144856 w 769545"/>
                  <a:gd name="connsiteY4" fmla="*/ 63375 h 2833735"/>
                  <a:gd name="connsiteX5" fmla="*/ 217283 w 769545"/>
                  <a:gd name="connsiteY5" fmla="*/ 0 h 2833735"/>
                  <a:gd name="connsiteX6" fmla="*/ 615636 w 769545"/>
                  <a:gd name="connsiteY6" fmla="*/ 2127565 h 2833735"/>
                  <a:gd name="connsiteX7" fmla="*/ 769545 w 769545"/>
                  <a:gd name="connsiteY7" fmla="*/ 2833735 h 2833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9545" h="2833735">
                    <a:moveTo>
                      <a:pt x="769545" y="2833735"/>
                    </a:moveTo>
                    <a:lnTo>
                      <a:pt x="235390" y="2697933"/>
                    </a:lnTo>
                    <a:lnTo>
                      <a:pt x="72428" y="1865014"/>
                    </a:lnTo>
                    <a:lnTo>
                      <a:pt x="0" y="1158844"/>
                    </a:lnTo>
                    <a:lnTo>
                      <a:pt x="144856" y="63375"/>
                    </a:lnTo>
                    <a:lnTo>
                      <a:pt x="217283" y="0"/>
                    </a:lnTo>
                    <a:lnTo>
                      <a:pt x="615636" y="2127565"/>
                    </a:lnTo>
                    <a:lnTo>
                      <a:pt x="769545" y="2833735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993050" y="6608980"/>
                <a:ext cx="428157" cy="249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" dirty="0" smtClean="0">
                    <a:latin typeface="MjsvymBymlfhTimesLTStd-Roman"/>
                  </a:rPr>
                  <a:t>©GN</a:t>
                </a:r>
                <a:endParaRPr lang="fr-FR" sz="500" dirty="0"/>
              </a:p>
            </p:txBody>
          </p:sp>
        </p:grpSp>
      </p:grpSp>
      <p:grpSp>
        <p:nvGrpSpPr>
          <p:cNvPr id="23" name="Groupe 22"/>
          <p:cNvGrpSpPr/>
          <p:nvPr/>
        </p:nvGrpSpPr>
        <p:grpSpPr>
          <a:xfrm>
            <a:off x="9621201" y="3257407"/>
            <a:ext cx="2147739" cy="2067445"/>
            <a:chOff x="9621201" y="3257407"/>
            <a:chExt cx="2147739" cy="2067445"/>
          </a:xfrm>
        </p:grpSpPr>
        <p:pic>
          <p:nvPicPr>
            <p:cNvPr id="57" name="Image 5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47"/>
            <a:stretch/>
          </p:blipFill>
          <p:spPr>
            <a:xfrm>
              <a:off x="9621201" y="4810787"/>
              <a:ext cx="827546" cy="401045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096" y="3893098"/>
              <a:ext cx="839844" cy="472101"/>
            </a:xfrm>
            <a:prstGeom prst="rect">
              <a:avLst/>
            </a:prstGeom>
          </p:spPr>
        </p:pic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7556" y="3257407"/>
              <a:ext cx="496350" cy="709781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333"/>
            <a:stretch/>
          </p:blipFill>
          <p:spPr>
            <a:xfrm>
              <a:off x="10875496" y="4716436"/>
              <a:ext cx="837596" cy="608416"/>
            </a:xfrm>
            <a:prstGeom prst="rect">
              <a:avLst/>
            </a:prstGeom>
          </p:spPr>
        </p:pic>
      </p:grpSp>
      <p:pic>
        <p:nvPicPr>
          <p:cNvPr id="61" name="Image 60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1" y="4731952"/>
            <a:ext cx="1210968" cy="907629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1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" y="3477192"/>
            <a:ext cx="918355" cy="918355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9" t="18288" r="18863" b="15271"/>
          <a:stretch/>
        </p:blipFill>
        <p:spPr>
          <a:xfrm>
            <a:off x="2277096" y="4039209"/>
            <a:ext cx="1493822" cy="1529820"/>
          </a:xfrm>
          <a:prstGeom prst="rect">
            <a:avLst/>
          </a:prstGeom>
        </p:spPr>
      </p:pic>
      <p:grpSp>
        <p:nvGrpSpPr>
          <p:cNvPr id="64" name="Groupe 63"/>
          <p:cNvGrpSpPr/>
          <p:nvPr/>
        </p:nvGrpSpPr>
        <p:grpSpPr>
          <a:xfrm>
            <a:off x="7429546" y="3345571"/>
            <a:ext cx="2062843" cy="307777"/>
            <a:chOff x="7797425" y="2383624"/>
            <a:chExt cx="2062843" cy="307777"/>
          </a:xfrm>
        </p:grpSpPr>
        <p:sp>
          <p:nvSpPr>
            <p:cNvPr id="65" name="ZoneTexte 64"/>
            <p:cNvSpPr txBox="1"/>
            <p:nvPr/>
          </p:nvSpPr>
          <p:spPr>
            <a:xfrm>
              <a:off x="7797425" y="2383624"/>
              <a:ext cx="20628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Population</a:t>
              </a:r>
              <a:endParaRPr lang="fr-FR" sz="1400" dirty="0"/>
            </a:p>
          </p:txBody>
        </p:sp>
        <p:cxnSp>
          <p:nvCxnSpPr>
            <p:cNvPr id="66" name="Connecteur droit 65"/>
            <p:cNvCxnSpPr/>
            <p:nvPr/>
          </p:nvCxnSpPr>
          <p:spPr>
            <a:xfrm>
              <a:off x="8236424" y="2433407"/>
              <a:ext cx="1091697" cy="0"/>
            </a:xfrm>
            <a:prstGeom prst="line">
              <a:avLst/>
            </a:prstGeom>
            <a:ln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e 66"/>
          <p:cNvGrpSpPr/>
          <p:nvPr/>
        </p:nvGrpSpPr>
        <p:grpSpPr>
          <a:xfrm>
            <a:off x="5503186" y="3348884"/>
            <a:ext cx="2062843" cy="307777"/>
            <a:chOff x="7797425" y="2383624"/>
            <a:chExt cx="2062843" cy="307777"/>
          </a:xfrm>
        </p:grpSpPr>
        <p:sp>
          <p:nvSpPr>
            <p:cNvPr id="68" name="ZoneTexte 67"/>
            <p:cNvSpPr txBox="1"/>
            <p:nvPr/>
          </p:nvSpPr>
          <p:spPr>
            <a:xfrm>
              <a:off x="7797425" y="2383624"/>
              <a:ext cx="20628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Intervention</a:t>
              </a:r>
              <a:endParaRPr lang="fr-FR" sz="1400" dirty="0"/>
            </a:p>
          </p:txBody>
        </p:sp>
        <p:cxnSp>
          <p:nvCxnSpPr>
            <p:cNvPr id="69" name="Connecteur droit 68"/>
            <p:cNvCxnSpPr/>
            <p:nvPr/>
          </p:nvCxnSpPr>
          <p:spPr>
            <a:xfrm>
              <a:off x="8072517" y="2433407"/>
              <a:ext cx="1440000" cy="0"/>
            </a:xfrm>
            <a:prstGeom prst="line">
              <a:avLst/>
            </a:prstGeom>
            <a:ln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e 69"/>
          <p:cNvGrpSpPr/>
          <p:nvPr/>
        </p:nvGrpSpPr>
        <p:grpSpPr>
          <a:xfrm>
            <a:off x="3521807" y="3353865"/>
            <a:ext cx="2062843" cy="307777"/>
            <a:chOff x="7797425" y="2383624"/>
            <a:chExt cx="2062843" cy="307777"/>
          </a:xfrm>
        </p:grpSpPr>
        <p:sp>
          <p:nvSpPr>
            <p:cNvPr id="71" name="ZoneTexte 70"/>
            <p:cNvSpPr txBox="1"/>
            <p:nvPr/>
          </p:nvSpPr>
          <p:spPr>
            <a:xfrm>
              <a:off x="7797425" y="2383624"/>
              <a:ext cx="20628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i="1" dirty="0" err="1" smtClean="0"/>
                <a:t>Outcomes</a:t>
              </a:r>
              <a:endParaRPr lang="fr-FR" sz="1400" i="1" dirty="0"/>
            </a:p>
          </p:txBody>
        </p:sp>
        <p:cxnSp>
          <p:nvCxnSpPr>
            <p:cNvPr id="72" name="Connecteur droit 71"/>
            <p:cNvCxnSpPr/>
            <p:nvPr/>
          </p:nvCxnSpPr>
          <p:spPr>
            <a:xfrm>
              <a:off x="8176029" y="2433407"/>
              <a:ext cx="1224000" cy="0"/>
            </a:xfrm>
            <a:prstGeom prst="line">
              <a:avLst/>
            </a:prstGeom>
            <a:ln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ZoneTexte 72"/>
          <p:cNvSpPr txBox="1"/>
          <p:nvPr/>
        </p:nvSpPr>
        <p:spPr>
          <a:xfrm>
            <a:off x="164565" y="6235153"/>
            <a:ext cx="3169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+ Comparateur : Spatial ou temporel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22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0" y="1089616"/>
            <a:ext cx="155445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Contexte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2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2783339" y="1082051"/>
            <a:ext cx="1991842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Méthode</a:t>
            </a:r>
            <a:endParaRPr lang="fr-FR" dirty="0"/>
          </a:p>
        </p:txBody>
      </p:sp>
      <p:sp>
        <p:nvSpPr>
          <p:cNvPr id="36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5728121" y="1082051"/>
            <a:ext cx="238217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Résultats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7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8643669" y="1082051"/>
            <a:ext cx="3535768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Conclusion &amp; Perspectives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9563" y="3273804"/>
            <a:ext cx="113391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 = ((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NEAR/3 (*marsh* OR tidal* OR intertidal* OR coast* OR impound*) OR (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regenerat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OR recover*) NEAR/3 *marsh* OR (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reintroduc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OR re-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*) NEAR/3 (tidal* OR seawater) OR (re-establish* OR reestablish*) NEAR/3 tidal* OR "*managed retreat$" OR "bank retreat$" OR "breach retreat$" OR "*managed realignment$" OR *managed-realignment$ OR "*managed re-alignment$" OR "coastal realignment$" OR "coastal re-alignment$" OR "realign* site$" OR "re-align* site$" OR "realignment$ of the flood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defen?e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OR "re-alignment$ of the flood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defen?e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OR "coastal setback$" OR "sea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defen?e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setback$" OR "banked realignment$" OR "banked re-alignment$" OR "breached realignment$" OR "breached re-alignment$" OR de-embankment$ OR de-polder* OR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depolder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OR *open* NEAR/3 (dike$ OR dyke$ OR polder$ OR "tidal influence" OR impound*) OR return* NEAR/3 "tidal influence" OR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d?ke-slotting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OR "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d?ke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*" OR breach* NEAR/3 ("sea wall$" OR seawall$ OR embankment$ OR dike$ OR dyke$ OR levee$)) </a:t>
            </a: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AND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(biodiversity OR habitat$ OR species OR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vegetat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OR plant* OR flora* OR floristic* OR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macrophyt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OR angiosperm* OR "botanic*" OR avian OR *bird* OR insect* OR mammal* OR reptile* OR amphibian* OR nekton OR fish* OR crustacean* OR *vertebrate* OR spider$ OR arachnid* OR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mollusc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OR *alga* OR *bacteria* OR diatom$ OR archaea OR *fauna* OR animal$))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9563" y="3273804"/>
            <a:ext cx="11339134" cy="1568785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79563" y="4842589"/>
            <a:ext cx="11339134" cy="677984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2496508" y="3567563"/>
            <a:ext cx="6809915" cy="910114"/>
            <a:chOff x="2496508" y="3380945"/>
            <a:chExt cx="6809915" cy="91011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96508" y="3438511"/>
              <a:ext cx="2511613" cy="75220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448" y="3380945"/>
              <a:ext cx="1621782" cy="910114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1487" y="3530745"/>
              <a:ext cx="1634936" cy="610514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379563" y="1642563"/>
            <a:ext cx="11586297" cy="3914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8D8A"/>
                </a:solidFill>
              </a:rPr>
              <a:t>Revue systématique </a:t>
            </a:r>
            <a:r>
              <a:rPr lang="fr-FR" dirty="0" smtClean="0"/>
              <a:t>:</a:t>
            </a:r>
            <a:r>
              <a:rPr lang="fr-FR" dirty="0" smtClean="0">
                <a:solidFill>
                  <a:srgbClr val="008D8A"/>
                </a:solidFill>
              </a:rPr>
              <a:t> Synthèse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dirty="0">
                <a:solidFill>
                  <a:srgbClr val="008D8A"/>
                </a:solidFill>
              </a:rPr>
              <a:t>bibliographique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/>
              <a:t>afin de répondre de manière </a:t>
            </a:r>
            <a:r>
              <a:rPr lang="fr-FR" dirty="0">
                <a:solidFill>
                  <a:srgbClr val="008D8A"/>
                </a:solidFill>
              </a:rPr>
              <a:t>objective</a:t>
            </a:r>
            <a:r>
              <a:rPr lang="fr-FR" dirty="0"/>
              <a:t> et </a:t>
            </a:r>
            <a:r>
              <a:rPr lang="fr-FR" dirty="0">
                <a:solidFill>
                  <a:srgbClr val="008D8A"/>
                </a:solidFill>
              </a:rPr>
              <a:t>exhaustive </a:t>
            </a:r>
            <a:r>
              <a:rPr lang="fr-FR" dirty="0"/>
              <a:t>à une </a:t>
            </a:r>
            <a:r>
              <a:rPr lang="fr-FR" dirty="0" smtClean="0"/>
              <a:t>question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Méthode </a:t>
            </a:r>
            <a:r>
              <a:rPr lang="fr-FR" dirty="0" smtClean="0"/>
              <a:t>:</a:t>
            </a:r>
          </a:p>
          <a:p>
            <a:pPr marL="742950" lvl="1" indent="-28575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Définition d’une </a:t>
            </a:r>
            <a:r>
              <a:rPr lang="fr-FR" dirty="0" smtClean="0">
                <a:solidFill>
                  <a:srgbClr val="009999"/>
                </a:solidFill>
              </a:rPr>
              <a:t>question de recherche</a:t>
            </a:r>
            <a:r>
              <a:rPr lang="fr-FR" dirty="0" smtClean="0"/>
              <a:t> : PICO </a:t>
            </a:r>
            <a:r>
              <a:rPr lang="fr-FR" i="1" dirty="0"/>
              <a:t>(Population – Intervention – </a:t>
            </a:r>
            <a:r>
              <a:rPr lang="fr-FR" i="1" dirty="0" err="1"/>
              <a:t>Comparator</a:t>
            </a:r>
            <a:r>
              <a:rPr lang="fr-FR" i="1" dirty="0"/>
              <a:t> – </a:t>
            </a:r>
            <a:r>
              <a:rPr lang="fr-FR" i="1" dirty="0" err="1"/>
              <a:t>Outcome</a:t>
            </a:r>
            <a:r>
              <a:rPr lang="fr-FR" i="1" dirty="0"/>
              <a:t>)</a:t>
            </a:r>
            <a:endParaRPr lang="fr-FR" dirty="0" smtClean="0"/>
          </a:p>
          <a:p>
            <a:pPr marL="742950" lvl="1" indent="-28575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Définition </a:t>
            </a:r>
            <a:r>
              <a:rPr lang="fr-FR" dirty="0" smtClean="0"/>
              <a:t>d’une </a:t>
            </a:r>
            <a:r>
              <a:rPr lang="fr-FR" dirty="0" smtClean="0">
                <a:solidFill>
                  <a:srgbClr val="009999"/>
                </a:solidFill>
              </a:rPr>
              <a:t>équation de </a:t>
            </a:r>
            <a:r>
              <a:rPr lang="fr-FR" dirty="0" smtClean="0">
                <a:solidFill>
                  <a:srgbClr val="009999"/>
                </a:solidFill>
              </a:rPr>
              <a:t>recherche</a:t>
            </a:r>
            <a:endParaRPr lang="fr-FR" dirty="0" smtClean="0">
              <a:solidFill>
                <a:srgbClr val="009999"/>
              </a:solidFill>
            </a:endParaRPr>
          </a:p>
          <a:p>
            <a:pPr marL="742950" lvl="1" indent="-28575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9999"/>
                </a:solidFill>
              </a:rPr>
              <a:t>Extraction</a:t>
            </a:r>
            <a:r>
              <a:rPr lang="fr-FR" dirty="0" smtClean="0"/>
              <a:t> de la littérature (4476 articles)</a:t>
            </a:r>
          </a:p>
          <a:p>
            <a:pPr marL="742950" lvl="1" indent="-28575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9999"/>
                </a:solidFill>
              </a:rPr>
              <a:t>Tri</a:t>
            </a:r>
            <a:r>
              <a:rPr lang="fr-FR" dirty="0" smtClean="0"/>
              <a:t> (</a:t>
            </a:r>
            <a:r>
              <a:rPr lang="fr-FR" dirty="0" smtClean="0"/>
              <a:t>255 articles </a:t>
            </a:r>
            <a:r>
              <a:rPr lang="fr-FR" dirty="0" smtClean="0">
                <a:sym typeface="Wingdings" panose="05000000000000000000" pitchFamily="2" charset="2"/>
              </a:rPr>
              <a:t> 866 études)</a:t>
            </a:r>
            <a:endParaRPr lang="fr-FR" dirty="0" smtClean="0"/>
          </a:p>
          <a:p>
            <a:pPr marL="742950" lvl="1" indent="-28575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Extraction et analyse </a:t>
            </a:r>
            <a:r>
              <a:rPr lang="fr-FR" dirty="0" smtClean="0"/>
              <a:t>des </a:t>
            </a:r>
            <a:r>
              <a:rPr lang="fr-FR" dirty="0" smtClean="0">
                <a:solidFill>
                  <a:srgbClr val="009999"/>
                </a:solidFill>
              </a:rPr>
              <a:t>données qualitatives </a:t>
            </a:r>
            <a:r>
              <a:rPr lang="fr-FR" dirty="0" smtClean="0"/>
              <a:t>=&gt; Etat des lieux des connaissances</a:t>
            </a:r>
          </a:p>
          <a:p>
            <a:pPr marL="742950" lvl="1" indent="-28575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9999"/>
                </a:solidFill>
              </a:rPr>
              <a:t>Analyse critique </a:t>
            </a:r>
            <a:r>
              <a:rPr lang="fr-FR" dirty="0" smtClean="0"/>
              <a:t>(70 études)</a:t>
            </a:r>
          </a:p>
          <a:p>
            <a:pPr marL="742950" lvl="1" indent="-28575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Extraction et analyse des </a:t>
            </a:r>
            <a:r>
              <a:rPr lang="fr-FR" dirty="0" smtClean="0">
                <a:solidFill>
                  <a:srgbClr val="009999"/>
                </a:solidFill>
              </a:rPr>
              <a:t>données quantitatives </a:t>
            </a:r>
            <a:r>
              <a:rPr lang="fr-FR" dirty="0" smtClean="0"/>
              <a:t>=&gt; Evaluation quantitative des changements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fr-FR" dirty="0"/>
          </a:p>
          <a:p>
            <a:pPr algn="ctr">
              <a:buClr>
                <a:schemeClr val="tx1"/>
              </a:buClr>
            </a:pP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86463" y="4492029"/>
            <a:ext cx="6745436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Protocole BARI </a:t>
            </a:r>
            <a:r>
              <a:rPr lang="fr-FR" sz="1600" i="1" dirty="0"/>
              <a:t>(</a:t>
            </a:r>
            <a:r>
              <a:rPr lang="fr-FR" sz="1600" i="1" dirty="0" err="1"/>
              <a:t>Before</a:t>
            </a:r>
            <a:r>
              <a:rPr lang="fr-FR" sz="1600" i="1" dirty="0"/>
              <a:t>-</a:t>
            </a:r>
            <a:r>
              <a:rPr lang="fr-FR" sz="1600" i="1" dirty="0" err="1"/>
              <a:t>After</a:t>
            </a:r>
            <a:r>
              <a:rPr lang="fr-FR" sz="1600" i="1" dirty="0"/>
              <a:t>-Reference-Impact)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Grille d’analyse</a:t>
            </a:r>
          </a:p>
          <a:p>
            <a:pPr marL="1657350" lvl="3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Détail du protocole</a:t>
            </a:r>
          </a:p>
          <a:p>
            <a:pPr marL="1657350" lvl="3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Changement de protocole au cours de l’étude</a:t>
            </a:r>
          </a:p>
          <a:p>
            <a:pPr marL="1657350" lvl="3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Définition du plan d’échantillonnage</a:t>
            </a:r>
          </a:p>
          <a:p>
            <a:pPr marL="1657350" lvl="3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Répétition des mesures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Attribution d’un niveau de biais Faible / Moyen / Fort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Données complètes (nombre d’échantillons, moyenne, variance)</a:t>
            </a:r>
          </a:p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608624" y="3821841"/>
            <a:ext cx="55640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 smtClean="0"/>
              <a:t>Selon critères PICO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 smtClean="0"/>
              <a:t>En trois étapes : sur titre, résumé puis texte entier</a:t>
            </a:r>
            <a:endParaRPr lang="fr-FR" sz="1600" dirty="0"/>
          </a:p>
          <a:p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586463" y="4791895"/>
            <a:ext cx="6827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 smtClean="0"/>
              <a:t>Rechercher de la magnitude de l’effet par le calcul d’un </a:t>
            </a:r>
            <a:r>
              <a:rPr lang="fr-FR" sz="1600" i="1" dirty="0" err="1" smtClean="0"/>
              <a:t>effect</a:t>
            </a:r>
            <a:r>
              <a:rPr lang="fr-FR" sz="1600" i="1" dirty="0" smtClean="0"/>
              <a:t> size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 smtClean="0"/>
              <a:t>Expliquer la variabilité des résultats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86463" y="5563286"/>
            <a:ext cx="4043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 smtClean="0"/>
              <a:t>Validation par une liste contrôle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2573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 animBg="1"/>
      <p:bldP spid="18" grpId="1" animBg="1"/>
      <p:bldP spid="19" grpId="0" animBg="1"/>
      <p:bldP spid="19" grpId="1" animBg="1"/>
      <p:bldP spid="20" grpId="0" build="allAtOnce"/>
      <p:bldP spid="25" grpId="0" build="allAtOnce"/>
      <p:bldP spid="2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0" y="1089616"/>
            <a:ext cx="155445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71A4EA2-F986-437C-A33F-1670881CF701}"/>
              </a:ext>
            </a:extLst>
          </p:cNvPr>
          <p:cNvSpPr txBox="1"/>
          <p:nvPr/>
        </p:nvSpPr>
        <p:spPr>
          <a:xfrm>
            <a:off x="444186" y="2006798"/>
            <a:ext cx="41958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Contexte</a:t>
            </a:r>
          </a:p>
          <a:p>
            <a:pPr marL="400050" indent="-400050">
              <a:buAutoNum type="romanUcPeriod"/>
            </a:pPr>
            <a:endParaRPr lang="fr-FR" dirty="0" smtClean="0"/>
          </a:p>
          <a:p>
            <a:pPr marL="400050" indent="-400050">
              <a:buAutoNum type="romanUcPeriod"/>
            </a:pPr>
            <a:endParaRPr lang="fr-FR" dirty="0"/>
          </a:p>
          <a:p>
            <a:pPr marL="400050" indent="-400050">
              <a:buAutoNum type="romanU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Méthode suivie et cadre de l’étude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400050" indent="-400050">
              <a:buAutoNum type="romanUcPeriod"/>
            </a:pP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400050" indent="-400050">
              <a:buAutoNum type="romanUcPeriod"/>
            </a:pPr>
            <a:r>
              <a:rPr lang="fr-FR" dirty="0"/>
              <a:t>Résultats</a:t>
            </a:r>
          </a:p>
          <a:p>
            <a:pPr marL="400050" indent="-400050">
              <a:buAutoNum type="romanUcPeriod"/>
            </a:pPr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Etat des lieux des connaissances</a:t>
            </a:r>
          </a:p>
          <a:p>
            <a:pPr marL="800100" lvl="1" indent="-342900">
              <a:buFont typeface="+mj-lt"/>
              <a:buAutoNum type="arabicPeriod"/>
            </a:pP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Changement des cortèges floristiques et faunistiques</a:t>
            </a:r>
          </a:p>
          <a:p>
            <a:pPr lvl="1"/>
            <a:endParaRPr lang="fr-FR" dirty="0"/>
          </a:p>
          <a:p>
            <a:pPr marL="857250" lvl="1" indent="-400050">
              <a:buAutoNum type="arabicPeriod"/>
            </a:pPr>
            <a:endParaRPr lang="fr-FR" dirty="0"/>
          </a:p>
          <a:p>
            <a:pPr marL="400050" indent="-400050">
              <a:buAutoNum type="romanUcPeriod"/>
            </a:pPr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5175672" y="1615521"/>
            <a:ext cx="6864897" cy="5173820"/>
            <a:chOff x="5178600" y="925056"/>
            <a:chExt cx="6864897" cy="5173820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600" y="925056"/>
              <a:ext cx="6864000" cy="51480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1537437" y="5929599"/>
              <a:ext cx="506060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00" dirty="0" smtClean="0">
                  <a:latin typeface="MjsvymBymlfhTimesLTStd-Roman"/>
                </a:rPr>
                <a:t>©</a:t>
              </a:r>
              <a:r>
                <a:rPr lang="fr-FR" sz="500" dirty="0" err="1" smtClean="0">
                  <a:latin typeface="MjsvymBymlfhTimesLTStd-Roman"/>
                </a:rPr>
                <a:t>M.Debue</a:t>
              </a:r>
              <a:endParaRPr lang="fr-FR" sz="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8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854679" y="-12727"/>
            <a:ext cx="10337321" cy="1095130"/>
            <a:chOff x="1854679" y="-12727"/>
            <a:chExt cx="10337321" cy="10951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3" r="13028" b="24383"/>
            <a:stretch/>
          </p:blipFill>
          <p:spPr>
            <a:xfrm>
              <a:off x="2127511" y="-5162"/>
              <a:ext cx="1440611" cy="1080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5728"/>
            <a:stretch/>
          </p:blipFill>
          <p:spPr>
            <a:xfrm>
              <a:off x="3568121" y="-8626"/>
              <a:ext cx="1440000" cy="109102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21" y="-8626"/>
              <a:ext cx="1440000" cy="1080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121" y="-8626"/>
              <a:ext cx="144000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121" y="-8626"/>
              <a:ext cx="144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000" y="-8626"/>
              <a:ext cx="1440000" cy="108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000" y="-8626"/>
              <a:ext cx="1440000" cy="108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54679" y="-12727"/>
              <a:ext cx="289563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0" y="1089616"/>
            <a:ext cx="155445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Contexte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2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2783339" y="1082051"/>
            <a:ext cx="1991842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Méthode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36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5728121" y="1082051"/>
            <a:ext cx="2382176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7" name="Espace réservé du texte 1">
            <a:extLst>
              <a:ext uri="{FF2B5EF4-FFF2-40B4-BE49-F238E27FC236}">
                <a16:creationId xmlns:a16="http://schemas.microsoft.com/office/drawing/2014/main" id="{EFE4010B-46B4-4C6C-B798-25DB000C11EA}"/>
              </a:ext>
            </a:extLst>
          </p:cNvPr>
          <p:cNvSpPr txBox="1">
            <a:spLocks/>
          </p:cNvSpPr>
          <p:nvPr/>
        </p:nvSpPr>
        <p:spPr>
          <a:xfrm>
            <a:off x="8643669" y="1082051"/>
            <a:ext cx="3535768" cy="360000"/>
          </a:xfrm>
          <a:prstGeom prst="rect">
            <a:avLst/>
          </a:prstGeom>
        </p:spPr>
        <p:txBody>
          <a:bodyPr lIns="144000" tIns="0" rIns="14400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4B0"/>
                </a:solidFill>
              </a:rPr>
              <a:t>Conclusion &amp; Perspectives</a:t>
            </a:r>
            <a:endParaRPr lang="fr-FR" dirty="0">
              <a:solidFill>
                <a:srgbClr val="00B4B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574DD82-F3C8-476B-B34F-F2C19FB4EE9F}"/>
              </a:ext>
            </a:extLst>
          </p:cNvPr>
          <p:cNvSpPr txBox="1"/>
          <p:nvPr/>
        </p:nvSpPr>
        <p:spPr>
          <a:xfrm>
            <a:off x="157726" y="1603261"/>
            <a:ext cx="417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Situation </a:t>
            </a:r>
            <a:r>
              <a:rPr lang="fr-FR" dirty="0"/>
              <a:t>géographique des sites d’étude</a:t>
            </a:r>
          </a:p>
        </p:txBody>
      </p:sp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AFCD2080-C81A-4463-8A3C-76156FA845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311723"/>
              </p:ext>
            </p:extLst>
          </p:nvPr>
        </p:nvGraphicFramePr>
        <p:xfrm>
          <a:off x="0" y="2631299"/>
          <a:ext cx="5917149" cy="352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00000000-0008-0000-06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264114"/>
              </p:ext>
            </p:extLst>
          </p:nvPr>
        </p:nvGraphicFramePr>
        <p:xfrm>
          <a:off x="5448125" y="16485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C3412CAB-9A85-4B12-A8A3-BDDC7AFBEA33}"/>
              </a:ext>
            </a:extLst>
          </p:cNvPr>
          <p:cNvSpPr/>
          <p:nvPr/>
        </p:nvSpPr>
        <p:spPr>
          <a:xfrm>
            <a:off x="5076731" y="2896175"/>
            <a:ext cx="706170" cy="2502561"/>
          </a:xfrm>
          <a:prstGeom prst="rect">
            <a:avLst/>
          </a:prstGeom>
          <a:noFill/>
          <a:ln>
            <a:solidFill>
              <a:srgbClr val="008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00000000-0008-0000-06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52067"/>
              </p:ext>
            </p:extLst>
          </p:nvPr>
        </p:nvGraphicFramePr>
        <p:xfrm>
          <a:off x="7162625" y="4044249"/>
          <a:ext cx="5715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93118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8" grpId="0">
        <p:bldAsOne/>
      </p:bldGraphic>
      <p:bldP spid="19" grpId="0" animBg="1"/>
      <p:bldGraphic spid="20" grpId="0">
        <p:bldAsOne/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1352</Words>
  <Application>Microsoft Office PowerPoint</Application>
  <PresentationFormat>Grand écran</PresentationFormat>
  <Paragraphs>423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MjsvymBymlfhTimesLTStd-Roman</vt:lpstr>
      <vt:lpstr>Symbol</vt:lpstr>
      <vt:lpstr>Times New Roman</vt:lpstr>
      <vt:lpstr>Wingdings</vt:lpstr>
      <vt:lpstr>Thème Office</vt:lpstr>
      <vt:lpstr>Quelles sont les conséquences de la dépoldérisation sur la biodiversité ?    - Une approche par revue systématique -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Jean-Baptiste CARIOU</dc:creator>
  <cp:lastModifiedBy>Marianne DEBUE</cp:lastModifiedBy>
  <cp:revision>151</cp:revision>
  <dcterms:created xsi:type="dcterms:W3CDTF">2019-12-18T10:28:53Z</dcterms:created>
  <dcterms:modified xsi:type="dcterms:W3CDTF">2021-10-21T15:21:34Z</dcterms:modified>
</cp:coreProperties>
</file>